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Default Extension="doc" ContentType="application/msword"/>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8"/>
  </p:notesMasterIdLst>
  <p:handoutMasterIdLst>
    <p:handoutMasterId r:id="rId49"/>
  </p:handoutMasterIdLst>
  <p:sldIdLst>
    <p:sldId id="337" r:id="rId2"/>
    <p:sldId id="479" r:id="rId3"/>
    <p:sldId id="480" r:id="rId4"/>
    <p:sldId id="481" r:id="rId5"/>
    <p:sldId id="482" r:id="rId6"/>
    <p:sldId id="483" r:id="rId7"/>
    <p:sldId id="484" r:id="rId8"/>
    <p:sldId id="485" r:id="rId9"/>
    <p:sldId id="526" r:id="rId10"/>
    <p:sldId id="486" r:id="rId11"/>
    <p:sldId id="487" r:id="rId12"/>
    <p:sldId id="488" r:id="rId13"/>
    <p:sldId id="489" r:id="rId14"/>
    <p:sldId id="490" r:id="rId15"/>
    <p:sldId id="492" r:id="rId16"/>
    <p:sldId id="493" r:id="rId17"/>
    <p:sldId id="494" r:id="rId18"/>
    <p:sldId id="495" r:id="rId19"/>
    <p:sldId id="496" r:id="rId20"/>
    <p:sldId id="497" r:id="rId21"/>
    <p:sldId id="498" r:id="rId22"/>
    <p:sldId id="499" r:id="rId23"/>
    <p:sldId id="500" r:id="rId24"/>
    <p:sldId id="509" r:id="rId25"/>
    <p:sldId id="510" r:id="rId26"/>
    <p:sldId id="511" r:id="rId27"/>
    <p:sldId id="512" r:id="rId28"/>
    <p:sldId id="527" r:id="rId29"/>
    <p:sldId id="505" r:id="rId30"/>
    <p:sldId id="508" r:id="rId31"/>
    <p:sldId id="507" r:id="rId32"/>
    <p:sldId id="528" r:id="rId33"/>
    <p:sldId id="513" r:id="rId34"/>
    <p:sldId id="514" r:id="rId35"/>
    <p:sldId id="515" r:id="rId36"/>
    <p:sldId id="519" r:id="rId37"/>
    <p:sldId id="518" r:id="rId38"/>
    <p:sldId id="517" r:id="rId39"/>
    <p:sldId id="529" r:id="rId40"/>
    <p:sldId id="520" r:id="rId41"/>
    <p:sldId id="521" r:id="rId42"/>
    <p:sldId id="524" r:id="rId43"/>
    <p:sldId id="525" r:id="rId44"/>
    <p:sldId id="530" r:id="rId45"/>
    <p:sldId id="522" r:id="rId46"/>
    <p:sldId id="523" r:id="rId47"/>
  </p:sldIdLst>
  <p:sldSz cx="9144000" cy="6858000" type="screen4x3"/>
  <p:notesSz cx="9144000" cy="6858000"/>
  <p:defaultTextStyle>
    <a:defPPr>
      <a:defRPr lang="en-US"/>
    </a:defPPr>
    <a:lvl1pPr algn="l" rtl="0" eaLnBrk="0" fontAlgn="base" hangingPunct="0">
      <a:spcBef>
        <a:spcPct val="0"/>
      </a:spcBef>
      <a:spcAft>
        <a:spcPct val="0"/>
      </a:spcAft>
      <a:defRPr sz="2000" b="1" u="sng"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b="1" u="sng"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b="1" u="sng"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b="1" u="sng"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b="1" u="sng" kern="1200">
        <a:solidFill>
          <a:schemeClr val="tx1"/>
        </a:solidFill>
        <a:latin typeface="Times New Roman" pitchFamily="18" charset="0"/>
        <a:ea typeface="+mn-ea"/>
        <a:cs typeface="+mn-cs"/>
      </a:defRPr>
    </a:lvl5pPr>
    <a:lvl6pPr marL="2286000" algn="l" defTabSz="914400" rtl="0" eaLnBrk="1" latinLnBrk="0" hangingPunct="1">
      <a:defRPr sz="2000" b="1" u="sng" kern="1200">
        <a:solidFill>
          <a:schemeClr val="tx1"/>
        </a:solidFill>
        <a:latin typeface="Times New Roman" pitchFamily="18" charset="0"/>
        <a:ea typeface="+mn-ea"/>
        <a:cs typeface="+mn-cs"/>
      </a:defRPr>
    </a:lvl6pPr>
    <a:lvl7pPr marL="2743200" algn="l" defTabSz="914400" rtl="0" eaLnBrk="1" latinLnBrk="0" hangingPunct="1">
      <a:defRPr sz="2000" b="1" u="sng" kern="1200">
        <a:solidFill>
          <a:schemeClr val="tx1"/>
        </a:solidFill>
        <a:latin typeface="Times New Roman" pitchFamily="18" charset="0"/>
        <a:ea typeface="+mn-ea"/>
        <a:cs typeface="+mn-cs"/>
      </a:defRPr>
    </a:lvl7pPr>
    <a:lvl8pPr marL="3200400" algn="l" defTabSz="914400" rtl="0" eaLnBrk="1" latinLnBrk="0" hangingPunct="1">
      <a:defRPr sz="2000" b="1" u="sng" kern="1200">
        <a:solidFill>
          <a:schemeClr val="tx1"/>
        </a:solidFill>
        <a:latin typeface="Times New Roman" pitchFamily="18" charset="0"/>
        <a:ea typeface="+mn-ea"/>
        <a:cs typeface="+mn-cs"/>
      </a:defRPr>
    </a:lvl8pPr>
    <a:lvl9pPr marL="3657600" algn="l" defTabSz="914400" rtl="0" eaLnBrk="1" latinLnBrk="0" hangingPunct="1">
      <a:defRPr sz="2000" b="1" u="sng"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CC00"/>
    <a:srgbClr val="FBFB3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664" autoAdjust="0"/>
  </p:normalViewPr>
  <p:slideViewPr>
    <p:cSldViewPr>
      <p:cViewPr varScale="1">
        <p:scale>
          <a:sx n="74" d="100"/>
          <a:sy n="74" d="100"/>
        </p:scale>
        <p:origin x="-876"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0" d="100"/>
          <a:sy n="70" d="100"/>
        </p:scale>
        <p:origin x="-1026" y="-96"/>
      </p:cViewPr>
      <p:guideLst>
        <p:guide orient="horz" pos="2160"/>
        <p:guide pos="2880"/>
      </p:guideLst>
    </p:cSldViewPr>
  </p:notesViewPr>
  <p:gridSpacing cx="93633925" cy="9363392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44.xml"/><Relationship Id="rId3" Type="http://schemas.openxmlformats.org/officeDocument/2006/relationships/slide" Target="slides/slide9.xml"/><Relationship Id="rId7" Type="http://schemas.openxmlformats.org/officeDocument/2006/relationships/slide" Target="slides/slide39.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32.xml"/><Relationship Id="rId5" Type="http://schemas.openxmlformats.org/officeDocument/2006/relationships/slide" Target="slides/slide28.xml"/><Relationship Id="rId4"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663133097762076"/>
          <c:y val="6.9182389937106945E-2"/>
          <c:w val="0.85159010600706708"/>
          <c:h val="0.70440251572327039"/>
        </c:manualLayout>
      </c:layout>
      <c:barChart>
        <c:barDir val="col"/>
        <c:grouping val="clustered"/>
        <c:ser>
          <c:idx val="0"/>
          <c:order val="0"/>
          <c:spPr>
            <a:gradFill rotWithShape="0">
              <a:gsLst>
                <a:gs pos="0">
                  <a:srgbClr val="0066CC"/>
                </a:gs>
                <a:gs pos="100000">
                  <a:srgbClr val="FFFFFF"/>
                </a:gs>
              </a:gsLst>
              <a:lin ang="5400000" scaled="1"/>
            </a:gradFill>
            <a:ln w="12630">
              <a:solidFill>
                <a:schemeClr val="tx1"/>
              </a:solidFill>
              <a:prstDash val="solid"/>
            </a:ln>
          </c:spPr>
          <c:errBars>
            <c:errBarType val="both"/>
            <c:errValType val="fixedVal"/>
            <c:val val="6.5"/>
            <c:spPr>
              <a:ln w="12630">
                <a:solidFill>
                  <a:schemeClr val="tx1"/>
                </a:solidFill>
                <a:prstDash val="solid"/>
              </a:ln>
            </c:spPr>
          </c:errBars>
          <c:cat>
            <c:strRef>
              <c:f>Sheet1!$A$2:$A$5</c:f>
              <c:strCache>
                <c:ptCount val="4"/>
                <c:pt idx="0">
                  <c:v>Complete Paraphrase</c:v>
                </c:pt>
                <c:pt idx="1">
                  <c:v>Complete Self-explain</c:v>
                </c:pt>
                <c:pt idx="2">
                  <c:v>Incomplete Paraphrase</c:v>
                </c:pt>
                <c:pt idx="3">
                  <c:v>Incomplete Self-explain</c:v>
                </c:pt>
              </c:strCache>
            </c:strRef>
          </c:cat>
          <c:val>
            <c:numRef>
              <c:f>Sheet1!$B$2:$B$5</c:f>
              <c:numCache>
                <c:formatCode>General</c:formatCode>
                <c:ptCount val="4"/>
                <c:pt idx="0">
                  <c:v>35.96153846153846</c:v>
                </c:pt>
                <c:pt idx="1">
                  <c:v>16.037037037037031</c:v>
                </c:pt>
                <c:pt idx="2">
                  <c:v>33.304347826086953</c:v>
                </c:pt>
                <c:pt idx="3">
                  <c:v>25.25</c:v>
                </c:pt>
              </c:numCache>
            </c:numRef>
          </c:val>
        </c:ser>
        <c:axId val="111247744"/>
        <c:axId val="126878080"/>
      </c:barChart>
      <c:catAx>
        <c:axId val="111247744"/>
        <c:scaling>
          <c:orientation val="minMax"/>
        </c:scaling>
        <c:axPos val="b"/>
        <c:numFmt formatCode="General" sourceLinked="1"/>
        <c:tickLblPos val="nextTo"/>
        <c:spPr>
          <a:ln w="3158">
            <a:solidFill>
              <a:schemeClr val="tx1"/>
            </a:solidFill>
            <a:prstDash val="solid"/>
          </a:ln>
        </c:spPr>
        <c:txPr>
          <a:bodyPr rot="0" vert="horz"/>
          <a:lstStyle/>
          <a:p>
            <a:pPr>
              <a:defRPr sz="1989" b="0" i="0" u="none" strike="noStrike" baseline="0">
                <a:solidFill>
                  <a:schemeClr val="tx1"/>
                </a:solidFill>
                <a:latin typeface="Arial"/>
                <a:ea typeface="Arial"/>
                <a:cs typeface="Arial"/>
              </a:defRPr>
            </a:pPr>
            <a:endParaRPr lang="en-US"/>
          </a:p>
        </c:txPr>
        <c:crossAx val="126878080"/>
        <c:crosses val="autoZero"/>
        <c:auto val="1"/>
        <c:lblAlgn val="ctr"/>
        <c:lblOffset val="100"/>
        <c:tickLblSkip val="1"/>
        <c:tickMarkSkip val="1"/>
      </c:catAx>
      <c:valAx>
        <c:axId val="126878080"/>
        <c:scaling>
          <c:orientation val="minMax"/>
        </c:scaling>
        <c:axPos val="l"/>
        <c:title>
          <c:tx>
            <c:rich>
              <a:bodyPr/>
              <a:lstStyle/>
              <a:p>
                <a:pPr>
                  <a:defRPr sz="1989" b="1" i="0" u="none" strike="noStrike" baseline="0">
                    <a:solidFill>
                      <a:schemeClr val="tx1"/>
                    </a:solidFill>
                    <a:latin typeface="Arial"/>
                    <a:ea typeface="Arial"/>
                    <a:cs typeface="Arial"/>
                  </a:defRPr>
                </a:pPr>
                <a:r>
                  <a:t>Number of help requests</a:t>
                </a:r>
              </a:p>
            </c:rich>
          </c:tx>
          <c:layout>
            <c:manualLayout>
              <c:xMode val="edge"/>
              <c:yMode val="edge"/>
              <c:x val="1.2956419316843347E-2"/>
              <c:y val="7.1278825995807107E-2"/>
            </c:manualLayout>
          </c:layout>
          <c:spPr>
            <a:noFill/>
            <a:ln w="25261">
              <a:noFill/>
            </a:ln>
          </c:spPr>
        </c:title>
        <c:numFmt formatCode="General" sourceLinked="1"/>
        <c:tickLblPos val="nextTo"/>
        <c:spPr>
          <a:ln w="3158">
            <a:solidFill>
              <a:schemeClr val="tx1"/>
            </a:solidFill>
            <a:prstDash val="solid"/>
          </a:ln>
        </c:spPr>
        <c:txPr>
          <a:bodyPr rot="0" vert="horz"/>
          <a:lstStyle/>
          <a:p>
            <a:pPr>
              <a:defRPr sz="1989" b="0" i="0" u="none" strike="noStrike" baseline="0">
                <a:solidFill>
                  <a:schemeClr val="tx1"/>
                </a:solidFill>
                <a:latin typeface="Arial"/>
                <a:ea typeface="Arial"/>
                <a:cs typeface="Arial"/>
              </a:defRPr>
            </a:pPr>
            <a:endParaRPr lang="en-US"/>
          </a:p>
        </c:txPr>
        <c:crossAx val="111247744"/>
        <c:crosses val="autoZero"/>
        <c:crossBetween val="between"/>
        <c:majorUnit val="10"/>
      </c:valAx>
      <c:spPr>
        <a:noFill/>
        <a:ln w="25261">
          <a:noFill/>
        </a:ln>
      </c:spPr>
    </c:plotArea>
    <c:dispBlanksAs val="gap"/>
  </c:chart>
  <c:spPr>
    <a:noFill/>
    <a:ln>
      <a:noFill/>
    </a:ln>
  </c:spPr>
  <c:txPr>
    <a:bodyPr/>
    <a:lstStyle/>
    <a:p>
      <a:pPr>
        <a:defRPr sz="1989" b="0" i="0" u="none" strike="noStrike" baseline="0">
          <a:solidFill>
            <a:schemeClr val="tx1"/>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191" b="1" i="0" u="none" strike="noStrike" baseline="0">
                <a:solidFill>
                  <a:srgbClr val="000000"/>
                </a:solidFill>
                <a:latin typeface="Verdana"/>
                <a:ea typeface="Verdana"/>
                <a:cs typeface="Verdana"/>
              </a:defRPr>
            </a:pPr>
            <a:r>
              <a:t>Higher Ability Students: 
Transfer Performance</a:t>
            </a:r>
          </a:p>
        </c:rich>
      </c:tx>
      <c:layout>
        <c:manualLayout>
          <c:xMode val="edge"/>
          <c:yMode val="edge"/>
          <c:x val="0.16974789915966393"/>
          <c:y val="2.6269702276707538E-2"/>
        </c:manualLayout>
      </c:layout>
      <c:spPr>
        <a:noFill/>
        <a:ln w="19207">
          <a:noFill/>
        </a:ln>
      </c:spPr>
    </c:title>
    <c:plotArea>
      <c:layout>
        <c:manualLayout>
          <c:layoutTarget val="inner"/>
          <c:xMode val="edge"/>
          <c:yMode val="edge"/>
          <c:x val="0.13949579831932776"/>
          <c:y val="0.21716287215411559"/>
          <c:w val="0.5512605042016806"/>
          <c:h val="0.63222416812609461"/>
        </c:manualLayout>
      </c:layout>
      <c:lineChart>
        <c:grouping val="standard"/>
        <c:ser>
          <c:idx val="0"/>
          <c:order val="0"/>
          <c:tx>
            <c:strRef>
              <c:f>Sheet1!$A$54:$B$54</c:f>
              <c:strCache>
                <c:ptCount val="1"/>
                <c:pt idx="0">
                  <c:v>Table High</c:v>
                </c:pt>
              </c:strCache>
            </c:strRef>
          </c:tx>
          <c:spPr>
            <a:ln w="19207">
              <a:solidFill>
                <a:srgbClr val="003366"/>
              </a:solidFill>
              <a:prstDash val="solid"/>
            </a:ln>
          </c:spPr>
          <c:marker>
            <c:symbol val="diamond"/>
            <c:size val="5"/>
            <c:spPr>
              <a:solidFill>
                <a:srgbClr val="003366"/>
              </a:solidFill>
              <a:ln>
                <a:solidFill>
                  <a:srgbClr val="003366"/>
                </a:solidFill>
                <a:prstDash val="solid"/>
              </a:ln>
              <a:effectLst>
                <a:outerShdw dist="35921" dir="2700000" algn="br">
                  <a:srgbClr val="000000"/>
                </a:outerShdw>
              </a:effectLst>
            </c:spPr>
          </c:marker>
          <c:cat>
            <c:strRef>
              <c:f>Sheet1!$C$51:$D$51</c:f>
              <c:strCache>
                <c:ptCount val="2"/>
                <c:pt idx="0">
                  <c:v>Pretest</c:v>
                </c:pt>
                <c:pt idx="1">
                  <c:v>Posttest</c:v>
                </c:pt>
              </c:strCache>
            </c:strRef>
          </c:cat>
          <c:val>
            <c:numRef>
              <c:f>Sheet1!$C$54:$D$54</c:f>
              <c:numCache>
                <c:formatCode>General</c:formatCode>
                <c:ptCount val="2"/>
                <c:pt idx="0">
                  <c:v>10</c:v>
                </c:pt>
                <c:pt idx="1">
                  <c:v>35</c:v>
                </c:pt>
              </c:numCache>
            </c:numRef>
          </c:val>
        </c:ser>
        <c:ser>
          <c:idx val="1"/>
          <c:order val="1"/>
          <c:tx>
            <c:strRef>
              <c:f>Sheet1!$A$55:$B$55</c:f>
              <c:strCache>
                <c:ptCount val="1"/>
                <c:pt idx="0">
                  <c:v>Diagram High</c:v>
                </c:pt>
              </c:strCache>
            </c:strRef>
          </c:tx>
          <c:spPr>
            <a:ln w="19207">
              <a:solidFill>
                <a:srgbClr val="900000"/>
              </a:solidFill>
              <a:prstDash val="solid"/>
            </a:ln>
          </c:spPr>
          <c:marker>
            <c:symbol val="square"/>
            <c:size val="5"/>
            <c:spPr>
              <a:solidFill>
                <a:srgbClr val="900000"/>
              </a:solidFill>
              <a:ln>
                <a:solidFill>
                  <a:srgbClr val="900000"/>
                </a:solidFill>
                <a:prstDash val="solid"/>
              </a:ln>
              <a:effectLst>
                <a:outerShdw dist="35921" dir="2700000" algn="br">
                  <a:srgbClr val="000000"/>
                </a:outerShdw>
              </a:effectLst>
            </c:spPr>
          </c:marker>
          <c:cat>
            <c:strRef>
              <c:f>Sheet1!$C$51:$D$51</c:f>
              <c:strCache>
                <c:ptCount val="2"/>
                <c:pt idx="0">
                  <c:v>Pretest</c:v>
                </c:pt>
                <c:pt idx="1">
                  <c:v>Posttest</c:v>
                </c:pt>
              </c:strCache>
            </c:strRef>
          </c:cat>
          <c:val>
            <c:numRef>
              <c:f>Sheet1!$C$55:$D$55</c:f>
              <c:numCache>
                <c:formatCode>General</c:formatCode>
                <c:ptCount val="2"/>
                <c:pt idx="0">
                  <c:v>19</c:v>
                </c:pt>
                <c:pt idx="1">
                  <c:v>23</c:v>
                </c:pt>
              </c:numCache>
            </c:numRef>
          </c:val>
        </c:ser>
        <c:marker val="1"/>
        <c:axId val="71554176"/>
        <c:axId val="71556480"/>
      </c:lineChart>
      <c:catAx>
        <c:axId val="71554176"/>
        <c:scaling>
          <c:orientation val="minMax"/>
        </c:scaling>
        <c:axPos val="b"/>
        <c:title>
          <c:tx>
            <c:rich>
              <a:bodyPr/>
              <a:lstStyle/>
              <a:p>
                <a:pPr>
                  <a:defRPr sz="1040" b="1" i="0" u="none" strike="noStrike" baseline="0">
                    <a:solidFill>
                      <a:srgbClr val="000000"/>
                    </a:solidFill>
                    <a:latin typeface="Verdana"/>
                    <a:ea typeface="Verdana"/>
                    <a:cs typeface="Verdana"/>
                  </a:defRPr>
                </a:pPr>
                <a:r>
                  <a:t>Test Time</a:t>
                </a:r>
              </a:p>
            </c:rich>
          </c:tx>
          <c:layout>
            <c:manualLayout>
              <c:xMode val="edge"/>
              <c:yMode val="edge"/>
              <c:x val="0.32605042016806735"/>
              <c:y val="0.9246935201401052"/>
            </c:manualLayout>
          </c:layout>
          <c:spPr>
            <a:noFill/>
            <a:ln w="19207">
              <a:noFill/>
            </a:ln>
          </c:spPr>
        </c:title>
        <c:numFmt formatCode="General" sourceLinked="1"/>
        <c:tickLblPos val="nextTo"/>
        <c:spPr>
          <a:ln w="2401">
            <a:solidFill>
              <a:srgbClr val="000000"/>
            </a:solidFill>
            <a:prstDash val="solid"/>
          </a:ln>
        </c:spPr>
        <c:txPr>
          <a:bodyPr rot="0" vert="horz"/>
          <a:lstStyle/>
          <a:p>
            <a:pPr>
              <a:defRPr sz="1040" b="0" i="0" u="none" strike="noStrike" baseline="0">
                <a:solidFill>
                  <a:srgbClr val="000000"/>
                </a:solidFill>
                <a:latin typeface="Verdana"/>
                <a:ea typeface="Verdana"/>
                <a:cs typeface="Verdana"/>
              </a:defRPr>
            </a:pPr>
            <a:endParaRPr lang="en-US"/>
          </a:p>
        </c:txPr>
        <c:crossAx val="71556480"/>
        <c:crosses val="autoZero"/>
        <c:auto val="1"/>
        <c:lblAlgn val="ctr"/>
        <c:lblOffset val="100"/>
        <c:tickLblSkip val="1"/>
        <c:tickMarkSkip val="1"/>
      </c:catAx>
      <c:valAx>
        <c:axId val="71556480"/>
        <c:scaling>
          <c:orientation val="minMax"/>
        </c:scaling>
        <c:axPos val="l"/>
        <c:majorGridlines>
          <c:spPr>
            <a:ln w="2401">
              <a:solidFill>
                <a:srgbClr val="000000"/>
              </a:solidFill>
              <a:prstDash val="solid"/>
            </a:ln>
          </c:spPr>
        </c:majorGridlines>
        <c:title>
          <c:tx>
            <c:rich>
              <a:bodyPr/>
              <a:lstStyle/>
              <a:p>
                <a:pPr>
                  <a:defRPr sz="1040" b="1" i="0" u="none" strike="noStrike" baseline="0">
                    <a:solidFill>
                      <a:srgbClr val="000000"/>
                    </a:solidFill>
                    <a:latin typeface="Verdana"/>
                    <a:ea typeface="Verdana"/>
                    <a:cs typeface="Verdana"/>
                  </a:defRPr>
                </a:pPr>
                <a:r>
                  <a:t>Percent Correct</a:t>
                </a:r>
              </a:p>
            </c:rich>
          </c:tx>
          <c:layout>
            <c:manualLayout>
              <c:xMode val="edge"/>
              <c:yMode val="edge"/>
              <c:x val="2.0168067226890758E-2"/>
              <c:y val="0.38704028021015774"/>
            </c:manualLayout>
          </c:layout>
          <c:spPr>
            <a:noFill/>
            <a:ln w="19207">
              <a:noFill/>
            </a:ln>
          </c:spPr>
        </c:title>
        <c:numFmt formatCode="General" sourceLinked="1"/>
        <c:tickLblPos val="nextTo"/>
        <c:spPr>
          <a:ln w="2401">
            <a:solidFill>
              <a:srgbClr val="000000"/>
            </a:solidFill>
            <a:prstDash val="solid"/>
          </a:ln>
        </c:spPr>
        <c:txPr>
          <a:bodyPr rot="0" vert="horz"/>
          <a:lstStyle/>
          <a:p>
            <a:pPr>
              <a:defRPr sz="1040" b="0" i="0" u="none" strike="noStrike" baseline="0">
                <a:solidFill>
                  <a:srgbClr val="000000"/>
                </a:solidFill>
                <a:latin typeface="Verdana"/>
                <a:ea typeface="Verdana"/>
                <a:cs typeface="Verdana"/>
              </a:defRPr>
            </a:pPr>
            <a:endParaRPr lang="en-US"/>
          </a:p>
        </c:txPr>
        <c:crossAx val="71554176"/>
        <c:crosses val="autoZero"/>
        <c:crossBetween val="between"/>
      </c:valAx>
      <c:spPr>
        <a:solidFill>
          <a:srgbClr val="FFFFFF"/>
        </a:solidFill>
        <a:ln w="9604">
          <a:solidFill>
            <a:srgbClr val="808080"/>
          </a:solidFill>
          <a:prstDash val="solid"/>
        </a:ln>
      </c:spPr>
    </c:plotArea>
    <c:legend>
      <c:legendPos val="r"/>
      <c:layout>
        <c:manualLayout>
          <c:xMode val="edge"/>
          <c:yMode val="edge"/>
          <c:x val="0.70588235294117663"/>
          <c:y val="0.48686514886164628"/>
          <c:w val="0.28739495798319331"/>
          <c:h val="9.2819614711033255E-2"/>
        </c:manualLayout>
      </c:layout>
      <c:spPr>
        <a:solidFill>
          <a:srgbClr val="FFFFFF"/>
        </a:solidFill>
        <a:ln w="19207">
          <a:noFill/>
        </a:ln>
      </c:spPr>
      <c:txPr>
        <a:bodyPr/>
        <a:lstStyle/>
        <a:p>
          <a:pPr>
            <a:defRPr sz="957" b="0" i="0" u="none" strike="noStrike" baseline="0">
              <a:solidFill>
                <a:srgbClr val="000000"/>
              </a:solidFill>
              <a:latin typeface="Verdana"/>
              <a:ea typeface="Verdana"/>
              <a:cs typeface="Verdana"/>
            </a:defRPr>
          </a:pPr>
          <a:endParaRPr lang="en-US"/>
        </a:p>
      </c:txPr>
    </c:legend>
    <c:plotVisOnly val="1"/>
    <c:dispBlanksAs val="gap"/>
  </c:chart>
  <c:spPr>
    <a:solidFill>
      <a:srgbClr val="FFFFFF"/>
    </a:solidFill>
    <a:ln w="2401">
      <a:solidFill>
        <a:srgbClr val="000000"/>
      </a:solidFill>
      <a:prstDash val="solid"/>
    </a:ln>
  </c:spPr>
  <c:txPr>
    <a:bodyPr/>
    <a:lstStyle/>
    <a:p>
      <a:pPr>
        <a:defRPr sz="605" b="0" i="0" u="none" strike="noStrike" baseline="0">
          <a:solidFill>
            <a:srgbClr val="000000"/>
          </a:solidFill>
          <a:latin typeface="Verdana"/>
          <a:ea typeface="Verdana"/>
          <a:cs typeface="Verdana"/>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197" b="1" i="0" u="none" strike="noStrike" baseline="0">
                <a:solidFill>
                  <a:srgbClr val="000000"/>
                </a:solidFill>
                <a:latin typeface="Verdana"/>
                <a:ea typeface="Verdana"/>
                <a:cs typeface="Verdana"/>
              </a:defRPr>
            </a:pPr>
            <a:r>
              <a:t>Lower Ability Students: 
Transfer Performance</a:t>
            </a:r>
          </a:p>
        </c:rich>
      </c:tx>
      <c:layout>
        <c:manualLayout>
          <c:xMode val="edge"/>
          <c:yMode val="edge"/>
          <c:x val="0.16357504215851598"/>
          <c:y val="2.4647887323943667E-2"/>
        </c:manualLayout>
      </c:layout>
      <c:spPr>
        <a:noFill/>
        <a:ln w="19299">
          <a:noFill/>
        </a:ln>
      </c:spPr>
    </c:title>
    <c:plotArea>
      <c:layout>
        <c:manualLayout>
          <c:layoutTarget val="inner"/>
          <c:xMode val="edge"/>
          <c:yMode val="edge"/>
          <c:x val="0.13996627318718385"/>
          <c:y val="0.21830985915492959"/>
          <c:w val="0.52951096121416519"/>
          <c:h val="0.63028169014084523"/>
        </c:manualLayout>
      </c:layout>
      <c:lineChart>
        <c:grouping val="standard"/>
        <c:ser>
          <c:idx val="0"/>
          <c:order val="0"/>
          <c:tx>
            <c:strRef>
              <c:f>Sheet1!$A$52:$B$52</c:f>
              <c:strCache>
                <c:ptCount val="1"/>
                <c:pt idx="0">
                  <c:v>Table Low</c:v>
                </c:pt>
              </c:strCache>
            </c:strRef>
          </c:tx>
          <c:spPr>
            <a:ln w="19299">
              <a:solidFill>
                <a:srgbClr val="003366"/>
              </a:solidFill>
              <a:prstDash val="lgDashDot"/>
            </a:ln>
          </c:spPr>
          <c:marker>
            <c:symbol val="diamond"/>
            <c:size val="5"/>
            <c:spPr>
              <a:solidFill>
                <a:srgbClr val="003366"/>
              </a:solidFill>
              <a:ln>
                <a:solidFill>
                  <a:srgbClr val="003366"/>
                </a:solidFill>
                <a:prstDash val="solid"/>
              </a:ln>
              <a:effectLst>
                <a:outerShdw dist="35921" dir="2700000" algn="br">
                  <a:srgbClr val="000000"/>
                </a:outerShdw>
              </a:effectLst>
            </c:spPr>
          </c:marker>
          <c:cat>
            <c:strRef>
              <c:f>Sheet1!$C$51:$D$51</c:f>
              <c:strCache>
                <c:ptCount val="2"/>
                <c:pt idx="0">
                  <c:v>Pretest</c:v>
                </c:pt>
                <c:pt idx="1">
                  <c:v>Posttest</c:v>
                </c:pt>
              </c:strCache>
            </c:strRef>
          </c:cat>
          <c:val>
            <c:numRef>
              <c:f>Sheet1!$C$52:$D$52</c:f>
              <c:numCache>
                <c:formatCode>General</c:formatCode>
                <c:ptCount val="2"/>
                <c:pt idx="0">
                  <c:v>32</c:v>
                </c:pt>
                <c:pt idx="1">
                  <c:v>14</c:v>
                </c:pt>
              </c:numCache>
            </c:numRef>
          </c:val>
        </c:ser>
        <c:ser>
          <c:idx val="1"/>
          <c:order val="1"/>
          <c:tx>
            <c:strRef>
              <c:f>Sheet1!$A$53:$B$53</c:f>
              <c:strCache>
                <c:ptCount val="1"/>
                <c:pt idx="0">
                  <c:v>Diagram Low</c:v>
                </c:pt>
              </c:strCache>
            </c:strRef>
          </c:tx>
          <c:spPr>
            <a:ln w="19299">
              <a:solidFill>
                <a:srgbClr val="900000"/>
              </a:solidFill>
              <a:prstDash val="lgDashDot"/>
            </a:ln>
          </c:spPr>
          <c:marker>
            <c:symbol val="square"/>
            <c:size val="5"/>
            <c:spPr>
              <a:solidFill>
                <a:srgbClr val="900000"/>
              </a:solidFill>
              <a:ln>
                <a:solidFill>
                  <a:srgbClr val="900000"/>
                </a:solidFill>
                <a:prstDash val="solid"/>
              </a:ln>
              <a:effectLst>
                <a:outerShdw dist="35921" dir="2700000" algn="br">
                  <a:srgbClr val="000000"/>
                </a:outerShdw>
              </a:effectLst>
            </c:spPr>
          </c:marker>
          <c:cat>
            <c:strRef>
              <c:f>Sheet1!$C$51:$D$51</c:f>
              <c:strCache>
                <c:ptCount val="2"/>
                <c:pt idx="0">
                  <c:v>Pretest</c:v>
                </c:pt>
                <c:pt idx="1">
                  <c:v>Posttest</c:v>
                </c:pt>
              </c:strCache>
            </c:strRef>
          </c:cat>
          <c:val>
            <c:numRef>
              <c:f>Sheet1!$C$53:$D$53</c:f>
              <c:numCache>
                <c:formatCode>General</c:formatCode>
                <c:ptCount val="2"/>
                <c:pt idx="0">
                  <c:v>6</c:v>
                </c:pt>
                <c:pt idx="1">
                  <c:v>23</c:v>
                </c:pt>
              </c:numCache>
            </c:numRef>
          </c:val>
        </c:ser>
        <c:marker val="1"/>
        <c:axId val="72220672"/>
        <c:axId val="72222976"/>
      </c:lineChart>
      <c:catAx>
        <c:axId val="72220672"/>
        <c:scaling>
          <c:orientation val="minMax"/>
        </c:scaling>
        <c:axPos val="b"/>
        <c:title>
          <c:tx>
            <c:rich>
              <a:bodyPr/>
              <a:lstStyle/>
              <a:p>
                <a:pPr>
                  <a:defRPr sz="1045" b="1" i="0" u="none" strike="noStrike" baseline="0">
                    <a:solidFill>
                      <a:srgbClr val="000000"/>
                    </a:solidFill>
                    <a:latin typeface="Verdana"/>
                    <a:ea typeface="Verdana"/>
                    <a:cs typeface="Verdana"/>
                  </a:defRPr>
                </a:pPr>
                <a:r>
                  <a:t>Test Time</a:t>
                </a:r>
              </a:p>
            </c:rich>
          </c:tx>
          <c:layout>
            <c:manualLayout>
              <c:xMode val="edge"/>
              <c:yMode val="edge"/>
              <c:x val="0.31534569983136601"/>
              <c:y val="0.92429577464788759"/>
            </c:manualLayout>
          </c:layout>
          <c:spPr>
            <a:noFill/>
            <a:ln w="19299">
              <a:noFill/>
            </a:ln>
          </c:spPr>
        </c:title>
        <c:numFmt formatCode="General" sourceLinked="1"/>
        <c:tickLblPos val="nextTo"/>
        <c:spPr>
          <a:ln w="2412">
            <a:solidFill>
              <a:srgbClr val="000000"/>
            </a:solidFill>
            <a:prstDash val="solid"/>
          </a:ln>
        </c:spPr>
        <c:txPr>
          <a:bodyPr rot="0" vert="horz"/>
          <a:lstStyle/>
          <a:p>
            <a:pPr>
              <a:defRPr sz="1045" b="0" i="0" u="none" strike="noStrike" baseline="0">
                <a:solidFill>
                  <a:srgbClr val="000000"/>
                </a:solidFill>
                <a:latin typeface="Verdana"/>
                <a:ea typeface="Verdana"/>
                <a:cs typeface="Verdana"/>
              </a:defRPr>
            </a:pPr>
            <a:endParaRPr lang="en-US"/>
          </a:p>
        </c:txPr>
        <c:crossAx val="72222976"/>
        <c:crosses val="autoZero"/>
        <c:auto val="1"/>
        <c:lblAlgn val="ctr"/>
        <c:lblOffset val="100"/>
        <c:tickLblSkip val="1"/>
        <c:tickMarkSkip val="1"/>
      </c:catAx>
      <c:valAx>
        <c:axId val="72222976"/>
        <c:scaling>
          <c:orientation val="minMax"/>
          <c:max val="40"/>
        </c:scaling>
        <c:axPos val="l"/>
        <c:majorGridlines>
          <c:spPr>
            <a:ln w="2412">
              <a:solidFill>
                <a:srgbClr val="000000"/>
              </a:solidFill>
              <a:prstDash val="solid"/>
            </a:ln>
          </c:spPr>
        </c:majorGridlines>
        <c:title>
          <c:tx>
            <c:rich>
              <a:bodyPr/>
              <a:lstStyle/>
              <a:p>
                <a:pPr>
                  <a:defRPr sz="1045" b="1" i="0" u="none" strike="noStrike" baseline="0">
                    <a:solidFill>
                      <a:srgbClr val="000000"/>
                    </a:solidFill>
                    <a:latin typeface="Verdana"/>
                    <a:ea typeface="Verdana"/>
                    <a:cs typeface="Verdana"/>
                  </a:defRPr>
                </a:pPr>
                <a:r>
                  <a:t>Percent Correct</a:t>
                </a:r>
              </a:p>
            </c:rich>
          </c:tx>
          <c:layout>
            <c:manualLayout>
              <c:xMode val="edge"/>
              <c:yMode val="edge"/>
              <c:x val="2.0236087689713335E-2"/>
              <c:y val="0.38732394366197187"/>
            </c:manualLayout>
          </c:layout>
          <c:spPr>
            <a:noFill/>
            <a:ln w="19299">
              <a:noFill/>
            </a:ln>
          </c:spPr>
        </c:title>
        <c:numFmt formatCode="General" sourceLinked="1"/>
        <c:tickLblPos val="nextTo"/>
        <c:spPr>
          <a:ln w="2412">
            <a:solidFill>
              <a:srgbClr val="000000"/>
            </a:solidFill>
            <a:prstDash val="solid"/>
          </a:ln>
        </c:spPr>
        <c:txPr>
          <a:bodyPr rot="0" vert="horz"/>
          <a:lstStyle/>
          <a:p>
            <a:pPr>
              <a:defRPr sz="1045" b="0" i="0" u="none" strike="noStrike" baseline="0">
                <a:solidFill>
                  <a:srgbClr val="000000"/>
                </a:solidFill>
                <a:latin typeface="Verdana"/>
                <a:ea typeface="Verdana"/>
                <a:cs typeface="Verdana"/>
              </a:defRPr>
            </a:pPr>
            <a:endParaRPr lang="en-US"/>
          </a:p>
        </c:txPr>
        <c:crossAx val="72220672"/>
        <c:crosses val="autoZero"/>
        <c:crossBetween val="between"/>
      </c:valAx>
      <c:spPr>
        <a:solidFill>
          <a:srgbClr val="FFFFFF"/>
        </a:solidFill>
        <a:ln w="9650">
          <a:solidFill>
            <a:srgbClr val="808080"/>
          </a:solidFill>
          <a:prstDash val="solid"/>
        </a:ln>
      </c:spPr>
    </c:plotArea>
    <c:legend>
      <c:legendPos val="r"/>
      <c:layout>
        <c:manualLayout>
          <c:xMode val="edge"/>
          <c:yMode val="edge"/>
          <c:x val="0.69139966273187192"/>
          <c:y val="0.48767605633802824"/>
          <c:w val="0.30185497470489048"/>
          <c:h val="9.3309859154929592E-2"/>
        </c:manualLayout>
      </c:layout>
      <c:spPr>
        <a:solidFill>
          <a:srgbClr val="FFFFFF"/>
        </a:solidFill>
        <a:ln w="19299">
          <a:noFill/>
        </a:ln>
      </c:spPr>
      <c:txPr>
        <a:bodyPr/>
        <a:lstStyle/>
        <a:p>
          <a:pPr>
            <a:defRPr sz="961" b="0" i="0" u="none" strike="noStrike" baseline="0">
              <a:solidFill>
                <a:srgbClr val="000000"/>
              </a:solidFill>
              <a:latin typeface="Verdana"/>
              <a:ea typeface="Verdana"/>
              <a:cs typeface="Verdana"/>
            </a:defRPr>
          </a:pPr>
          <a:endParaRPr lang="en-US"/>
        </a:p>
      </c:txPr>
    </c:legend>
    <c:plotVisOnly val="1"/>
    <c:dispBlanksAs val="gap"/>
  </c:chart>
  <c:spPr>
    <a:solidFill>
      <a:srgbClr val="FFFFFF"/>
    </a:solidFill>
    <a:ln w="2412">
      <a:solidFill>
        <a:srgbClr val="000000"/>
      </a:solidFill>
      <a:prstDash val="solid"/>
    </a:ln>
  </c:spPr>
  <c:txPr>
    <a:bodyPr/>
    <a:lstStyle/>
    <a:p>
      <a:pPr>
        <a:defRPr sz="608" b="0" i="0" u="none" strike="noStrike" baseline="0">
          <a:solidFill>
            <a:srgbClr val="000000"/>
          </a:solidFill>
          <a:latin typeface="Verdana"/>
          <a:ea typeface="Verdana"/>
          <a:cs typeface="Verdana"/>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u="none"/>
            </a:lvl1pPr>
          </a:lstStyle>
          <a:p>
            <a:pPr>
              <a:defRPr/>
            </a:pPr>
            <a:endParaRPr lang="en-US"/>
          </a:p>
        </p:txBody>
      </p:sp>
      <p:sp>
        <p:nvSpPr>
          <p:cNvPr id="53252"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u="none"/>
            </a:lvl1pP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u="none"/>
            </a:lvl1pPr>
          </a:lstStyle>
          <a:p>
            <a:pPr>
              <a:defRPr/>
            </a:pPr>
            <a:endParaRPr lang="en-US"/>
          </a:p>
        </p:txBody>
      </p:sp>
      <p:sp>
        <p:nvSpPr>
          <p:cNvPr id="15363"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u="none"/>
            </a:lvl1pPr>
          </a:lstStyle>
          <a:p>
            <a:pPr>
              <a:defRPr/>
            </a:pPr>
            <a:endParaRPr lang="en-US"/>
          </a:p>
        </p:txBody>
      </p:sp>
      <p:sp>
        <p:nvSpPr>
          <p:cNvPr id="50180" name="Rectangle 4"/>
          <p:cNvSpPr>
            <a:spLocks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u="none"/>
            </a:lvl1pPr>
          </a:lstStyle>
          <a:p>
            <a:pPr>
              <a:defRPr/>
            </a:pPr>
            <a:endParaRPr lang="en-US"/>
          </a:p>
        </p:txBody>
      </p:sp>
      <p:sp>
        <p:nvSpPr>
          <p:cNvPr id="15367"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u="none"/>
            </a:lvl1pPr>
          </a:lstStyle>
          <a:p>
            <a:pPr>
              <a:defRPr/>
            </a:pPr>
            <a:fld id="{85706A30-B174-4439-983C-77991D23A49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6B9C53B-2326-4FE8-856D-1AD9E30A2EE8}" type="slidenum">
              <a:rPr lang="en-US" smtClean="0"/>
              <a:pPr/>
              <a:t>16</a:t>
            </a:fld>
            <a:endParaRPr lang="en-US" smtClean="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xfrm>
            <a:off x="914400" y="3257550"/>
            <a:ext cx="7315200" cy="3086100"/>
          </a:xfrm>
          <a:noFill/>
          <a:ln/>
        </p:spPr>
        <p:txBody>
          <a:bodyPr/>
          <a:lstStyle/>
          <a:p>
            <a:r>
              <a:rPr lang="en-US" smtClean="0"/>
              <a:t>Here is a screenshot of the Andes interface.</a:t>
            </a:r>
          </a:p>
          <a:p>
            <a:r>
              <a:rPr lang="en-US" smtClean="0"/>
              <a:t>Highlight:</a:t>
            </a:r>
          </a:p>
          <a:p>
            <a:r>
              <a:rPr lang="en-US" smtClean="0"/>
              <a:t>Draw vectors (E, Fe)</a:t>
            </a:r>
          </a:p>
          <a:p>
            <a:r>
              <a:rPr lang="en-US" smtClean="0"/>
              <a:t>Define scalars (q)</a:t>
            </a:r>
          </a:p>
          <a:p>
            <a:r>
              <a:rPr lang="en-US" smtClean="0"/>
              <a:t>Write equations (Def. of EF)</a:t>
            </a:r>
          </a:p>
          <a:p>
            <a:r>
              <a:rPr lang="en-US" smtClean="0"/>
              <a:t>Get help: BOH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581D712-9059-4199-8C8A-DE3705CEC0F8}" type="slidenum">
              <a:rPr lang="en-US" smtClean="0"/>
              <a:pPr/>
              <a:t>18</a:t>
            </a:fld>
            <a:endParaRPr lang="en-US"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xfrm>
            <a:off x="914400" y="3257550"/>
            <a:ext cx="7315200" cy="3086100"/>
          </a:xfrm>
          <a:noFill/>
          <a:ln/>
        </p:spPr>
        <p:txBody>
          <a:bodyPr/>
          <a:lstStyle/>
          <a:p>
            <a:r>
              <a:rPr lang="en-US" smtClean="0"/>
              <a:t>Attrition: originally had access to 113 mids, 7 ~consent, 2 absent = 104 total</a:t>
            </a:r>
          </a:p>
          <a:p>
            <a:r>
              <a:rPr lang="en-US" smtClean="0"/>
              <a:t>Deviation: did not follow directions by opening out of order and not watching the videos.</a:t>
            </a:r>
          </a:p>
          <a:p>
            <a:r>
              <a:rPr lang="en-US" smtClean="0"/>
              <a:t>However, authentic classroom—students avail themselves of the instructional materials. Need the gating procedure due out this fall in OLI.</a:t>
            </a:r>
          </a:p>
          <a:p>
            <a:r>
              <a:rPr lang="en-US" smtClean="0"/>
              <a:t>Incomplete examples: created by deleting the justification for the application of a knowledge component.</a:t>
            </a:r>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6E3891B-1481-4FD9-8F5F-2A826FBCC241}" type="slidenum">
              <a:rPr lang="en-US" smtClean="0"/>
              <a:pPr/>
              <a:t>19</a:t>
            </a:fld>
            <a:endParaRPr lang="en-US" smtClean="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xfrm>
            <a:off x="914400" y="3257550"/>
            <a:ext cx="7315200" cy="3086100"/>
          </a:xfrm>
          <a:noFill/>
          <a:ln/>
        </p:spPr>
        <p:txBody>
          <a:bodyPr/>
          <a:lstStyle/>
          <a:p>
            <a:r>
              <a:rPr lang="en-US" smtClean="0"/>
              <a:t>Attrition: originally had access to 113 mids, 7 ~consent, 2 absent = 104 total</a:t>
            </a:r>
          </a:p>
          <a:p>
            <a:r>
              <a:rPr lang="en-US" smtClean="0"/>
              <a:t>Deviation: did not follow directions by opening out of order and not watching the videos.</a:t>
            </a:r>
          </a:p>
          <a:p>
            <a:r>
              <a:rPr lang="en-US" smtClean="0"/>
              <a:t>However, authentic classroom—students avail themselves of the instructional materials. Need the gating procedure due out this fall in OLI.</a:t>
            </a:r>
          </a:p>
          <a:p>
            <a:r>
              <a:rPr lang="en-US" smtClean="0"/>
              <a:t>Incomplete examples: created by deleting the justification for the application of a knowledge component.</a:t>
            </a:r>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93FBCC1-E302-4D69-BD7B-FF4815BFDCE3}" type="slidenum">
              <a:rPr lang="en-US" smtClean="0"/>
              <a:pPr/>
              <a:t>20</a:t>
            </a:fld>
            <a:endParaRPr lang="en-US"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xfrm>
            <a:off x="914400" y="3257550"/>
            <a:ext cx="7315200" cy="3086100"/>
          </a:xfrm>
          <a:noFill/>
          <a:ln/>
        </p:spPr>
        <p:txBody>
          <a:bodyPr/>
          <a:lstStyle/>
          <a:p>
            <a:r>
              <a:rPr lang="en-US" smtClean="0"/>
              <a:t>I wish I had a picture of this, but we put a headphones with a noise-cancellation microphone on 24 mids in one laboratory.</a:t>
            </a:r>
          </a:p>
          <a:p>
            <a:pPr>
              <a:spcBef>
                <a:spcPct val="50000"/>
              </a:spcBef>
              <a:buClr>
                <a:srgbClr val="000066"/>
              </a:buClr>
            </a:pPr>
            <a:r>
              <a:rPr lang="en-US" smtClean="0">
                <a:solidFill>
                  <a:srgbClr val="000066"/>
                </a:solidFill>
              </a:rPr>
              <a:t>The problem simultaneously posttests the previous concepts &amp; pretests the next set of concepts.</a:t>
            </a:r>
            <a:endParaRPr lang="en-US" smtClean="0"/>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411BA66-682B-47A0-89E3-E659B95855EF}" type="slidenum">
              <a:rPr lang="en-US" smtClean="0"/>
              <a:pPr/>
              <a:t>23</a:t>
            </a:fld>
            <a:endParaRPr lang="en-US" smtClean="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xfrm>
            <a:off x="914400" y="3257550"/>
            <a:ext cx="7315200" cy="3086100"/>
          </a:xfrm>
          <a:noFill/>
          <a:ln/>
        </p:spPr>
        <p:txBody>
          <a:bodyPr/>
          <a:lstStyle/>
          <a:p>
            <a:r>
              <a:rPr lang="en-US" smtClean="0"/>
              <a:t>DV:WWH	 ME:SE&lt;PP				Gen Hyp</a:t>
            </a:r>
          </a:p>
          <a:p>
            <a:r>
              <a:rPr lang="en-US" smtClean="0"/>
              <a:t>CPP &gt; CSE</a:t>
            </a:r>
          </a:p>
          <a:p>
            <a:r>
              <a:rPr lang="en-US" smtClean="0"/>
              <a:t>IPP &gt;= CSE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CD5A388-5909-48BA-916B-4110576B2806}" type="slidenum">
              <a:rPr lang="en-US" smtClean="0"/>
              <a:pPr/>
              <a:t>24</a:t>
            </a:fld>
            <a:endParaRPr lang="en-US" smtClean="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DF10DE4-4BD8-44B8-9078-5751FCD45C3E}" type="slidenum">
              <a:rPr lang="en-US" smtClean="0"/>
              <a:pPr/>
              <a:t>25</a:t>
            </a:fld>
            <a:endParaRPr lang="en-US" smtClean="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0ADBEB5-3771-45E7-BB75-1CE0EF43EF5F}" type="slidenum">
              <a:rPr lang="en-US" smtClean="0"/>
              <a:pPr/>
              <a:t>26</a:t>
            </a:fld>
            <a:endParaRPr lang="en-US" smtClean="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76B19F97-28AF-488A-A19E-6E3C585C3F99}" type="slidenum">
              <a:rPr lang="en-US" smtClean="0"/>
              <a:pPr/>
              <a:t>27</a:t>
            </a:fld>
            <a:endParaRPr lang="en-US" smtClean="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435" name="Rectangle 3"/>
          <p:cNvSpPr>
            <a:spLocks noGrp="1" noChangeArrowheads="1"/>
          </p:cNvSpPr>
          <p:nvPr>
            <p:ph type="ctrTitle" sz="quarter"/>
          </p:nvPr>
        </p:nvSpPr>
        <p:spPr>
          <a:xfrm>
            <a:off x="381000" y="2286000"/>
            <a:ext cx="7772400" cy="1143000"/>
          </a:xfrm>
        </p:spPr>
        <p:txBody>
          <a:bodyPr/>
          <a:lstStyle>
            <a:lvl1pPr>
              <a:defRPr/>
            </a:lvl1pPr>
          </a:lstStyle>
          <a:p>
            <a:r>
              <a:rPr lang="en-US"/>
              <a:t>Click to edit Master title style</a:t>
            </a:r>
          </a:p>
        </p:txBody>
      </p:sp>
      <p:sp>
        <p:nvSpPr>
          <p:cNvPr id="18436"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1" charset="2"/>
              <a:buNone/>
              <a:defRPr/>
            </a:lvl1pPr>
          </a:lstStyle>
          <a:p>
            <a:r>
              <a:rPr lang="en-US"/>
              <a:t>Click to edit Master subtitle style</a:t>
            </a:r>
          </a:p>
        </p:txBody>
      </p:sp>
      <p:sp>
        <p:nvSpPr>
          <p:cNvPr id="5" name="Rectangle 5"/>
          <p:cNvSpPr>
            <a:spLocks noGrp="1" noChangeArrowheads="1"/>
          </p:cNvSpPr>
          <p:nvPr>
            <p:ph type="dt" sz="quarter" idx="10"/>
          </p:nvPr>
        </p:nvSpPr>
        <p:spPr>
          <a:xfrm>
            <a:off x="381000" y="6248400"/>
            <a:ext cx="1905000" cy="457200"/>
          </a:xfrm>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858000" y="6248400"/>
            <a:ext cx="1905000" cy="457200"/>
          </a:xfrm>
        </p:spPr>
        <p:txBody>
          <a:bodyPr/>
          <a:lstStyle>
            <a:lvl1pPr>
              <a:defRPr/>
            </a:lvl1pPr>
          </a:lstStyle>
          <a:p>
            <a:pPr>
              <a:defRPr/>
            </a:pPr>
            <a:fld id="{8F52B719-CC2E-4FB9-A173-E7D3E55DA68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FD47DAA-6E92-433F-A183-F720CA8629B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66700"/>
            <a:ext cx="211455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9125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9F5849E-1E7E-4B58-BA3B-02D9664AF54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676400"/>
            <a:ext cx="41529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76400"/>
            <a:ext cx="41529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FFF7180-8AA8-4534-A690-2A77417CB1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B5464EB-82ED-4E72-A594-D33A9F1E5A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2A6F50E-425D-418E-8408-0A184365D2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64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764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BD68061F-1F1B-4BC8-941B-49E610194DB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2EE99D94-9F33-4660-A91B-B54CA602D88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07A7A7B3-0963-4344-95C7-1A3B0E0F62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8C7B27ED-4C49-478E-A024-6F658ED1DF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054DE2D-7424-4E22-94A4-EF539057B5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B5DEE43D-92E0-4758-9B2C-F761EB0CF2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5124" name="Rectangle 4"/>
          <p:cNvSpPr>
            <a:spLocks noGrp="1" noChangeArrowheads="1"/>
          </p:cNvSpPr>
          <p:nvPr>
            <p:ph type="body" idx="1"/>
          </p:nvPr>
        </p:nvSpPr>
        <p:spPr bwMode="auto">
          <a:xfrm>
            <a:off x="381000" y="1676400"/>
            <a:ext cx="8458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3" name="Rectangle 5"/>
          <p:cNvSpPr>
            <a:spLocks noGrp="1" noChangeArrowheads="1"/>
          </p:cNvSpPr>
          <p:nvPr>
            <p:ph type="dt" sz="half" idx="2"/>
          </p:nvPr>
        </p:nvSpPr>
        <p:spPr bwMode="auto">
          <a:xfrm>
            <a:off x="381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b="0" u="none"/>
            </a:lvl1pPr>
          </a:lstStyle>
          <a:p>
            <a:pPr>
              <a:defRPr/>
            </a:pPr>
            <a:endParaRPr lang="en-US"/>
          </a:p>
        </p:txBody>
      </p:sp>
      <p:sp>
        <p:nvSpPr>
          <p:cNvPr id="17414" name="Rectangle 6"/>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b="0" u="none"/>
            </a:lvl1pPr>
          </a:lstStyle>
          <a:p>
            <a:pPr>
              <a:defRPr/>
            </a:pPr>
            <a:endParaRPr lang="en-US"/>
          </a:p>
        </p:txBody>
      </p:sp>
      <p:sp>
        <p:nvSpPr>
          <p:cNvPr id="17415" name="Rectangle 7"/>
          <p:cNvSpPr>
            <a:spLocks noGrp="1" noChangeArrowheads="1"/>
          </p:cNvSpPr>
          <p:nvPr>
            <p:ph type="sldNum" sz="quarter" idx="4"/>
          </p:nvPr>
        </p:nvSpPr>
        <p:spPr bwMode="auto">
          <a:xfrm>
            <a:off x="6858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u="none"/>
            </a:lvl1pPr>
          </a:lstStyle>
          <a:p>
            <a:pPr>
              <a:defRPr/>
            </a:pPr>
            <a:fld id="{EFC5F7FC-D68B-4188-8A3E-1B889539A8F6}" type="slidenum">
              <a:rPr lang="en-US"/>
              <a:pPr>
                <a:defRPr/>
              </a:pPr>
              <a:t>‹#›</a:t>
            </a:fld>
            <a:endParaRPr lang="en-US"/>
          </a:p>
        </p:txBody>
      </p:sp>
      <p:pic>
        <p:nvPicPr>
          <p:cNvPr id="5128" name="Picture 11" descr="LearnLabLogo_hires"/>
          <p:cNvPicPr>
            <a:picLocks noChangeAspect="1" noChangeArrowheads="1"/>
          </p:cNvPicPr>
          <p:nvPr userDrawn="1"/>
        </p:nvPicPr>
        <p:blipFill>
          <a:blip r:embed="rId14"/>
          <a:srcRect/>
          <a:stretch>
            <a:fillRect/>
          </a:stretch>
        </p:blipFill>
        <p:spPr bwMode="auto">
          <a:xfrm>
            <a:off x="6308725" y="6080125"/>
            <a:ext cx="2652713" cy="669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1" charset="2"/>
        <a:buChar char="u"/>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1"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chart" Target="../charts/char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7" descr="head"/>
          <p:cNvPicPr>
            <a:picLocks noChangeAspect="1" noChangeArrowheads="1"/>
          </p:cNvPicPr>
          <p:nvPr/>
        </p:nvPicPr>
        <p:blipFill>
          <a:blip r:embed="rId2"/>
          <a:srcRect/>
          <a:stretch>
            <a:fillRect/>
          </a:stretch>
        </p:blipFill>
        <p:spPr bwMode="auto">
          <a:xfrm>
            <a:off x="0" y="5815013"/>
            <a:ext cx="5394325" cy="1042987"/>
          </a:xfrm>
          <a:prstGeom prst="rect">
            <a:avLst/>
          </a:prstGeom>
          <a:noFill/>
          <a:ln w="9525">
            <a:noFill/>
            <a:miter lim="800000"/>
            <a:headEnd/>
            <a:tailEnd/>
          </a:ln>
        </p:spPr>
      </p:pic>
      <p:sp>
        <p:nvSpPr>
          <p:cNvPr id="7171" name="Text Box 9"/>
          <p:cNvSpPr txBox="1">
            <a:spLocks noChangeArrowheads="1"/>
          </p:cNvSpPr>
          <p:nvPr/>
        </p:nvSpPr>
        <p:spPr bwMode="auto">
          <a:xfrm>
            <a:off x="1096963" y="3886200"/>
            <a:ext cx="6035675" cy="579438"/>
          </a:xfrm>
          <a:prstGeom prst="rect">
            <a:avLst/>
          </a:prstGeom>
          <a:noFill/>
          <a:ln w="12700">
            <a:noFill/>
            <a:miter lim="800000"/>
            <a:headEnd type="none" w="sm" len="sm"/>
            <a:tailEnd type="none" w="sm" len="sm"/>
          </a:ln>
        </p:spPr>
        <p:txBody>
          <a:bodyPr>
            <a:spAutoFit/>
          </a:bodyPr>
          <a:lstStyle/>
          <a:p>
            <a:pPr>
              <a:spcBef>
                <a:spcPct val="50000"/>
              </a:spcBef>
            </a:pPr>
            <a:r>
              <a:rPr lang="en-US" sz="3200" b="0" u="none"/>
              <a:t>Kurt VanLehn</a:t>
            </a:r>
          </a:p>
        </p:txBody>
      </p:sp>
      <p:sp>
        <p:nvSpPr>
          <p:cNvPr id="7172" name="Text Box 10"/>
          <p:cNvSpPr txBox="1">
            <a:spLocks noChangeArrowheads="1"/>
          </p:cNvSpPr>
          <p:nvPr/>
        </p:nvSpPr>
        <p:spPr bwMode="auto">
          <a:xfrm>
            <a:off x="1096963" y="2149475"/>
            <a:ext cx="6035675" cy="1066800"/>
          </a:xfrm>
          <a:prstGeom prst="rect">
            <a:avLst/>
          </a:prstGeom>
          <a:noFill/>
          <a:ln w="12700">
            <a:noFill/>
            <a:miter lim="800000"/>
            <a:headEnd type="none" w="sm" len="sm"/>
            <a:tailEnd type="none" w="sm" len="sm"/>
          </a:ln>
        </p:spPr>
        <p:txBody>
          <a:bodyPr>
            <a:spAutoFit/>
          </a:bodyPr>
          <a:lstStyle/>
          <a:p>
            <a:pPr>
              <a:spcBef>
                <a:spcPct val="50000"/>
              </a:spcBef>
            </a:pPr>
            <a:r>
              <a:rPr lang="en-US" sz="3200" b="0" u="none"/>
              <a:t>In vivo experimentation: </a:t>
            </a:r>
            <a:br>
              <a:rPr lang="en-US" sz="3200" b="0" u="none"/>
            </a:br>
            <a:r>
              <a:rPr lang="en-US" sz="3200" b="0" u="none"/>
              <a:t>An introduction</a:t>
            </a:r>
          </a:p>
        </p:txBody>
      </p:sp>
      <p:pic>
        <p:nvPicPr>
          <p:cNvPr id="7173" name="Picture 11" descr="LearnLabLogo_hires"/>
          <p:cNvPicPr>
            <a:picLocks noChangeAspect="1" noChangeArrowheads="1"/>
          </p:cNvPicPr>
          <p:nvPr/>
        </p:nvPicPr>
        <p:blipFill>
          <a:blip r:embed="rId3"/>
          <a:srcRect/>
          <a:stretch>
            <a:fillRect/>
          </a:stretch>
        </p:blipFill>
        <p:spPr bwMode="auto">
          <a:xfrm>
            <a:off x="5578475" y="5867400"/>
            <a:ext cx="3382963" cy="854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smtClean="0"/>
              <a:t>1</a:t>
            </a:r>
            <a:r>
              <a:rPr lang="en-US" sz="4000" baseline="30000" smtClean="0"/>
              <a:t>st</a:t>
            </a:r>
            <a:r>
              <a:rPr lang="en-US" sz="4000" smtClean="0"/>
              <a:t> example: Wang, Lui &amp; Perfetti’s Chinese tone learning experiment</a:t>
            </a:r>
          </a:p>
        </p:txBody>
      </p:sp>
      <p:sp>
        <p:nvSpPr>
          <p:cNvPr id="16387" name="Rectangle 3"/>
          <p:cNvSpPr>
            <a:spLocks noGrp="1" noChangeArrowheads="1"/>
          </p:cNvSpPr>
          <p:nvPr>
            <p:ph type="body" idx="1"/>
          </p:nvPr>
        </p:nvSpPr>
        <p:spPr>
          <a:xfrm>
            <a:off x="381000" y="1676400"/>
            <a:ext cx="8458200" cy="4403725"/>
          </a:xfrm>
        </p:spPr>
        <p:txBody>
          <a:bodyPr/>
          <a:lstStyle/>
          <a:p>
            <a:r>
              <a:rPr lang="en-US" smtClean="0"/>
              <a:t>Context</a:t>
            </a:r>
          </a:p>
          <a:p>
            <a:pPr lvl="1"/>
            <a:r>
              <a:rPr lang="en-US" smtClean="0"/>
              <a:t>CMU Chinese course</a:t>
            </a:r>
          </a:p>
          <a:p>
            <a:pPr lvl="1"/>
            <a:r>
              <a:rPr lang="en-US" smtClean="0"/>
              <a:t>On-line exercises  </a:t>
            </a:r>
          </a:p>
          <a:p>
            <a:pPr lvl="2"/>
            <a:r>
              <a:rPr lang="en-US" smtClean="0"/>
              <a:t>Given spoken syllable, which tone (of 4) did you hear?</a:t>
            </a:r>
          </a:p>
          <a:p>
            <a:pPr lvl="1"/>
            <a:r>
              <a:rPr lang="en-US" smtClean="0"/>
              <a:t>Very difficult to learn</a:t>
            </a:r>
          </a:p>
          <a:p>
            <a:r>
              <a:rPr lang="en-US" smtClean="0"/>
              <a:t>Hypothesis</a:t>
            </a:r>
          </a:p>
          <a:p>
            <a:pPr lvl="1"/>
            <a:r>
              <a:rPr lang="en-US" smtClean="0"/>
              <a:t>Earlier work </a:t>
            </a:r>
            <a:r>
              <a:rPr lang="en-US" smtClean="0">
                <a:sym typeface="Wingdings" pitchFamily="2" charset="2"/>
              </a:rPr>
              <a:t> subtle wave form differences exist</a:t>
            </a:r>
          </a:p>
          <a:p>
            <a:pPr lvl="1"/>
            <a:r>
              <a:rPr lang="en-US" smtClean="0">
                <a:sym typeface="Wingdings" pitchFamily="2" charset="2"/>
              </a:rPr>
              <a:t>Does displaying them help?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Chinese tones</a:t>
            </a:r>
          </a:p>
        </p:txBody>
      </p:sp>
      <p:pic>
        <p:nvPicPr>
          <p:cNvPr id="17411" name="Picture 4" descr="Chinese_f0"/>
          <p:cNvPicPr>
            <a:picLocks noChangeAspect="1" noChangeArrowheads="1"/>
          </p:cNvPicPr>
          <p:nvPr/>
        </p:nvPicPr>
        <p:blipFill>
          <a:blip r:embed="rId2"/>
          <a:srcRect/>
          <a:stretch>
            <a:fillRect/>
          </a:stretch>
        </p:blipFill>
        <p:spPr bwMode="auto">
          <a:xfrm>
            <a:off x="365125" y="1428750"/>
            <a:ext cx="6127750" cy="5292725"/>
          </a:xfrm>
          <a:prstGeom prst="rect">
            <a:avLst/>
          </a:prstGeom>
          <a:noFill/>
          <a:ln w="9525">
            <a:noFill/>
            <a:miter lim="800000"/>
            <a:headEnd/>
            <a:tailEnd/>
          </a:ln>
        </p:spPr>
      </p:pic>
      <p:sp>
        <p:nvSpPr>
          <p:cNvPr id="17412" name="Rectangle 5"/>
          <p:cNvSpPr>
            <a:spLocks noChangeArrowheads="1"/>
          </p:cNvSpPr>
          <p:nvPr/>
        </p:nvSpPr>
        <p:spPr bwMode="auto">
          <a:xfrm>
            <a:off x="6218238" y="1692275"/>
            <a:ext cx="2468562" cy="2011363"/>
          </a:xfrm>
          <a:prstGeom prst="rect">
            <a:avLst/>
          </a:prstGeom>
          <a:noFill/>
          <a:ln w="9525">
            <a:noFill/>
            <a:miter lim="800000"/>
            <a:headEnd/>
            <a:tailEnd/>
          </a:ln>
        </p:spPr>
        <p:txBody>
          <a:bodyPr/>
          <a:lstStyle/>
          <a:p>
            <a:r>
              <a:rPr lang="en-US" altLang="zh-CN" sz="2400" b="0" u="none">
                <a:solidFill>
                  <a:srgbClr val="FF0000"/>
                </a:solidFill>
                <a:ea typeface="宋体" charset="-122"/>
              </a:rPr>
              <a:t>/</a:t>
            </a:r>
            <a:r>
              <a:rPr lang="en-US" sz="2400" b="0" u="none">
                <a:solidFill>
                  <a:srgbClr val="FF0000"/>
                </a:solidFill>
              </a:rPr>
              <a:t>ma/ 1:   ‘mother’</a:t>
            </a:r>
          </a:p>
          <a:p>
            <a:r>
              <a:rPr lang="en-US" sz="2400" b="0" u="none">
                <a:solidFill>
                  <a:srgbClr val="0505C1"/>
                </a:solidFill>
              </a:rPr>
              <a:t>/ma/ 2:   ‘linen’</a:t>
            </a:r>
          </a:p>
          <a:p>
            <a:r>
              <a:rPr lang="en-US" sz="2400" b="0" u="none">
                <a:solidFill>
                  <a:srgbClr val="75C402"/>
                </a:solidFill>
              </a:rPr>
              <a:t>/ma/ 3:   ‘horse’</a:t>
            </a:r>
          </a:p>
          <a:p>
            <a:r>
              <a:rPr lang="en-US" sz="2400" b="0" u="none">
                <a:solidFill>
                  <a:srgbClr val="E44AD5"/>
                </a:solidFill>
              </a:rPr>
              <a:t>/ma/ 4:    ‘scold’</a:t>
            </a:r>
            <a:endParaRPr lang="en-US" sz="4000"/>
          </a:p>
        </p:txBody>
      </p:sp>
      <p:sp>
        <p:nvSpPr>
          <p:cNvPr id="17413" name="AutoShape 6"/>
          <p:cNvSpPr>
            <a:spLocks noChangeArrowheads="1"/>
          </p:cNvSpPr>
          <p:nvPr/>
        </p:nvSpPr>
        <p:spPr bwMode="auto">
          <a:xfrm>
            <a:off x="6218238" y="4800600"/>
            <a:ext cx="1735137" cy="639763"/>
          </a:xfrm>
          <a:prstGeom prst="wedgeRoundRectCallout">
            <a:avLst>
              <a:gd name="adj1" fmla="val -28500"/>
              <a:gd name="adj2" fmla="val -294912"/>
              <a:gd name="adj3" fmla="val 16667"/>
            </a:avLst>
          </a:prstGeom>
          <a:solidFill>
            <a:srgbClr val="FBFB37"/>
          </a:solidFill>
          <a:ln w="12700">
            <a:solidFill>
              <a:schemeClr val="tx1"/>
            </a:solidFill>
            <a:miter lim="800000"/>
            <a:headEnd type="none" w="sm" len="sm"/>
            <a:tailEnd type="none" w="sm" len="sm"/>
          </a:ln>
        </p:spPr>
        <p:txBody>
          <a:bodyPr/>
          <a:lstStyle/>
          <a:p>
            <a:pPr algn="ctr"/>
            <a:r>
              <a:rPr lang="en-US" sz="2800" b="0" u="none"/>
              <a:t>Pinyin</a:t>
            </a:r>
          </a:p>
        </p:txBody>
      </p:sp>
      <p:sp>
        <p:nvSpPr>
          <p:cNvPr id="17414" name="AutoShape 7"/>
          <p:cNvSpPr>
            <a:spLocks noChangeArrowheads="1"/>
          </p:cNvSpPr>
          <p:nvPr/>
        </p:nvSpPr>
        <p:spPr bwMode="auto">
          <a:xfrm>
            <a:off x="7040563" y="3794125"/>
            <a:ext cx="1735137" cy="1006475"/>
          </a:xfrm>
          <a:prstGeom prst="wedgeRoundRectCallout">
            <a:avLst>
              <a:gd name="adj1" fmla="val -50917"/>
              <a:gd name="adj2" fmla="val -104731"/>
              <a:gd name="adj3" fmla="val 16667"/>
            </a:avLst>
          </a:prstGeom>
          <a:solidFill>
            <a:srgbClr val="FBFB37"/>
          </a:solidFill>
          <a:ln w="12700">
            <a:solidFill>
              <a:schemeClr val="tx1"/>
            </a:solidFill>
            <a:miter lim="800000"/>
            <a:headEnd type="none" w="sm" len="sm"/>
            <a:tailEnd type="none" w="sm" len="sm"/>
          </a:ln>
        </p:spPr>
        <p:txBody>
          <a:bodyPr/>
          <a:lstStyle/>
          <a:p>
            <a:pPr algn="ctr"/>
            <a:r>
              <a:rPr lang="en-US" sz="2800" b="0" u="none"/>
              <a:t>Tone number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Design</a:t>
            </a:r>
          </a:p>
        </p:txBody>
      </p:sp>
      <p:sp>
        <p:nvSpPr>
          <p:cNvPr id="18435" name="Rectangle 3"/>
          <p:cNvSpPr>
            <a:spLocks noGrp="1" noChangeArrowheads="1"/>
          </p:cNvSpPr>
          <p:nvPr>
            <p:ph type="body" idx="1"/>
          </p:nvPr>
        </p:nvSpPr>
        <p:spPr>
          <a:xfrm>
            <a:off x="365125" y="1676400"/>
            <a:ext cx="8474075" cy="4770438"/>
          </a:xfrm>
        </p:spPr>
        <p:txBody>
          <a:bodyPr/>
          <a:lstStyle/>
          <a:p>
            <a:pPr>
              <a:lnSpc>
                <a:spcPct val="90000"/>
              </a:lnSpc>
            </a:pPr>
            <a:r>
              <a:rPr lang="en-US" smtClean="0"/>
              <a:t>Conditions</a:t>
            </a:r>
          </a:p>
          <a:p>
            <a:pPr lvl="1">
              <a:lnSpc>
                <a:spcPct val="90000"/>
              </a:lnSpc>
            </a:pPr>
            <a:r>
              <a:rPr lang="en-US" smtClean="0"/>
              <a:t>All conditions select tone from menu</a:t>
            </a:r>
          </a:p>
          <a:p>
            <a:pPr lvl="1">
              <a:lnSpc>
                <a:spcPct val="90000"/>
              </a:lnSpc>
            </a:pPr>
            <a:r>
              <a:rPr lang="en-US" smtClean="0"/>
              <a:t>All conditions given sound +…</a:t>
            </a:r>
          </a:p>
          <a:p>
            <a:pPr lvl="2">
              <a:lnSpc>
                <a:spcPct val="90000"/>
              </a:lnSpc>
            </a:pPr>
            <a:r>
              <a:rPr lang="en-US" smtClean="0"/>
              <a:t>Experiment: 	wave form &amp; Pinyin</a:t>
            </a:r>
          </a:p>
          <a:p>
            <a:pPr lvl="2">
              <a:lnSpc>
                <a:spcPct val="90000"/>
              </a:lnSpc>
            </a:pPr>
            <a:r>
              <a:rPr lang="en-US" smtClean="0"/>
              <a:t>Control 1: 	number &amp; Pinyin</a:t>
            </a:r>
          </a:p>
          <a:p>
            <a:pPr lvl="2">
              <a:lnSpc>
                <a:spcPct val="90000"/>
              </a:lnSpc>
            </a:pPr>
            <a:r>
              <a:rPr lang="en-US" smtClean="0"/>
              <a:t>Control 2: 	wave form</a:t>
            </a:r>
          </a:p>
          <a:p>
            <a:pPr>
              <a:lnSpc>
                <a:spcPct val="90000"/>
              </a:lnSpc>
            </a:pPr>
            <a:r>
              <a:rPr lang="en-US" smtClean="0"/>
              <a:t>Procedure</a:t>
            </a:r>
          </a:p>
          <a:p>
            <a:pPr lvl="1">
              <a:lnSpc>
                <a:spcPct val="90000"/>
              </a:lnSpc>
            </a:pPr>
            <a:r>
              <a:rPr lang="en-US" smtClean="0"/>
              <a:t>Pre-test</a:t>
            </a:r>
          </a:p>
          <a:p>
            <a:pPr lvl="1">
              <a:lnSpc>
                <a:spcPct val="90000"/>
              </a:lnSpc>
            </a:pPr>
            <a:r>
              <a:rPr lang="en-US" smtClean="0"/>
              <a:t>One exercise session per week for 8 weeks</a:t>
            </a:r>
          </a:p>
          <a:p>
            <a:pPr lvl="1">
              <a:lnSpc>
                <a:spcPct val="90000"/>
              </a:lnSpc>
            </a:pPr>
            <a:r>
              <a:rPr lang="en-US" smtClean="0"/>
              <a:t>Several post-tests</a:t>
            </a:r>
          </a:p>
          <a:p>
            <a:pPr lvl="1">
              <a:lnSpc>
                <a:spcPct val="90000"/>
              </a:lnSpc>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Preliminary results</a:t>
            </a:r>
          </a:p>
        </p:txBody>
      </p:sp>
      <p:sp>
        <p:nvSpPr>
          <p:cNvPr id="19459" name="Rectangle 3"/>
          <p:cNvSpPr>
            <a:spLocks noGrp="1" noChangeArrowheads="1"/>
          </p:cNvSpPr>
          <p:nvPr>
            <p:ph type="body" idx="1"/>
          </p:nvPr>
        </p:nvSpPr>
        <p:spPr>
          <a:xfrm>
            <a:off x="381000" y="1676400"/>
            <a:ext cx="8458200" cy="4770438"/>
          </a:xfrm>
        </p:spPr>
        <p:txBody>
          <a:bodyPr/>
          <a:lstStyle/>
          <a:p>
            <a:pPr>
              <a:lnSpc>
                <a:spcPct val="90000"/>
              </a:lnSpc>
            </a:pPr>
            <a:r>
              <a:rPr lang="en-US" smtClean="0"/>
              <a:t>Error rates during training</a:t>
            </a:r>
          </a:p>
          <a:p>
            <a:pPr lvl="1">
              <a:lnSpc>
                <a:spcPct val="90000"/>
              </a:lnSpc>
            </a:pPr>
            <a:r>
              <a:rPr lang="en-US" smtClean="0"/>
              <a:t>Experiments &lt; Controls on lessons 2, 5, 6 &amp; 7</a:t>
            </a:r>
          </a:p>
          <a:p>
            <a:pPr>
              <a:lnSpc>
                <a:spcPct val="90000"/>
              </a:lnSpc>
            </a:pPr>
            <a:r>
              <a:rPr lang="en-US" smtClean="0"/>
              <a:t>Pre/Post test gains</a:t>
            </a:r>
          </a:p>
          <a:p>
            <a:pPr lvl="1">
              <a:lnSpc>
                <a:spcPct val="90000"/>
              </a:lnSpc>
            </a:pPr>
            <a:r>
              <a:rPr lang="en-US" smtClean="0"/>
              <a:t>Experiments &gt;  Control 1 on some measures</a:t>
            </a:r>
          </a:p>
          <a:p>
            <a:pPr lvl="1">
              <a:lnSpc>
                <a:spcPct val="90000"/>
              </a:lnSpc>
            </a:pPr>
            <a:r>
              <a:rPr lang="en-US" smtClean="0"/>
              <a:t>Control 2 – too few participants</a:t>
            </a:r>
          </a:p>
          <a:p>
            <a:pPr>
              <a:lnSpc>
                <a:spcPct val="90000"/>
              </a:lnSpc>
            </a:pPr>
            <a:r>
              <a:rPr lang="en-US" smtClean="0"/>
              <a:t>Tentative conclusion</a:t>
            </a:r>
          </a:p>
          <a:p>
            <a:pPr lvl="1">
              <a:lnSpc>
                <a:spcPct val="90000"/>
              </a:lnSpc>
            </a:pPr>
            <a:r>
              <a:rPr lang="en-US" smtClean="0"/>
              <a:t>Displaying waveforms increases learning</a:t>
            </a:r>
          </a:p>
          <a:p>
            <a:pPr lvl="1">
              <a:lnSpc>
                <a:spcPct val="90000"/>
              </a:lnSpc>
            </a:pPr>
            <a:r>
              <a:rPr lang="en-US" smtClean="0"/>
              <a:t>Second semester data being analyzed</a:t>
            </a:r>
          </a:p>
          <a:p>
            <a:pPr lvl="1">
              <a:lnSpc>
                <a:spcPct val="90000"/>
              </a:lnSpc>
            </a:pPr>
            <a:r>
              <a:rPr lang="en-US" smtClean="0"/>
              <a:t>Other data being analyzed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smtClean="0"/>
              <a:t>Why is this an in vivo experiment?</a:t>
            </a:r>
          </a:p>
        </p:txBody>
      </p:sp>
      <p:sp>
        <p:nvSpPr>
          <p:cNvPr id="20483" name="Rectangle 3"/>
          <p:cNvSpPr>
            <a:spLocks noGrp="1" noChangeArrowheads="1"/>
          </p:cNvSpPr>
          <p:nvPr>
            <p:ph type="body" idx="1"/>
          </p:nvPr>
        </p:nvSpPr>
        <p:spPr>
          <a:xfrm>
            <a:off x="365125" y="1508125"/>
            <a:ext cx="8458200" cy="4953000"/>
          </a:xfrm>
        </p:spPr>
        <p:txBody>
          <a:bodyPr/>
          <a:lstStyle/>
          <a:p>
            <a:r>
              <a:rPr lang="en-US" smtClean="0"/>
              <a:t>External validity</a:t>
            </a:r>
          </a:p>
          <a:p>
            <a:pPr lvl="1"/>
            <a:r>
              <a:rPr lang="en-US" smtClean="0"/>
              <a:t>Real class, student, teachers</a:t>
            </a:r>
          </a:p>
          <a:p>
            <a:pPr lvl="1"/>
            <a:r>
              <a:rPr lang="en-US" smtClean="0"/>
              <a:t>Post-tests counted in students’ grades</a:t>
            </a:r>
          </a:p>
          <a:p>
            <a:pPr lvl="2"/>
            <a:r>
              <a:rPr lang="en-US" smtClean="0"/>
              <a:t>Cramming?</a:t>
            </a:r>
          </a:p>
          <a:p>
            <a:r>
              <a:rPr lang="en-US" smtClean="0"/>
              <a:t>Internal validity</a:t>
            </a:r>
          </a:p>
          <a:p>
            <a:pPr lvl="1"/>
            <a:r>
              <a:rPr lang="en-US" smtClean="0"/>
              <a:t>Varied only two factors: waveform, Pinyin</a:t>
            </a:r>
          </a:p>
          <a:p>
            <a:pPr lvl="1"/>
            <a:r>
              <a:rPr lang="en-US" smtClean="0"/>
              <a:t>Collected log data throughout the semester</a:t>
            </a:r>
          </a:p>
          <a:p>
            <a:pPr lvl="2"/>
            <a:r>
              <a:rPr lang="en-US" smtClean="0"/>
              <a:t>Who actually did the exercises?</a:t>
            </a:r>
          </a:p>
          <a:p>
            <a:pPr lvl="2"/>
            <a:r>
              <a:rPr lang="en-US" smtClean="0"/>
              <a:t>Error rates, error types, latencies</a:t>
            </a:r>
          </a:p>
          <a:p>
            <a:pPr lvl="1"/>
            <a:r>
              <a:rPr lang="en-US" smtClean="0"/>
              <a:t>Student profiles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smtClean="0"/>
              <a:t>2</a:t>
            </a:r>
            <a:r>
              <a:rPr lang="en-US" sz="4000" baseline="30000" smtClean="0"/>
              <a:t>nd</a:t>
            </a:r>
            <a:r>
              <a:rPr lang="en-US" sz="4000" smtClean="0"/>
              <a:t> example:</a:t>
            </a:r>
            <a:br>
              <a:rPr lang="en-US" sz="4000" smtClean="0"/>
            </a:br>
            <a:r>
              <a:rPr lang="en-US" sz="4000" smtClean="0"/>
              <a:t>Bob Hausmann’s first experiment </a:t>
            </a:r>
          </a:p>
        </p:txBody>
      </p:sp>
      <p:sp>
        <p:nvSpPr>
          <p:cNvPr id="492547" name="Rectangle 3"/>
          <p:cNvSpPr>
            <a:spLocks noGrp="1" noChangeArrowheads="1"/>
          </p:cNvSpPr>
          <p:nvPr>
            <p:ph type="body" idx="1"/>
          </p:nvPr>
        </p:nvSpPr>
        <p:spPr>
          <a:xfrm>
            <a:off x="381000" y="1508125"/>
            <a:ext cx="8763000" cy="4860925"/>
          </a:xfrm>
        </p:spPr>
        <p:txBody>
          <a:bodyPr/>
          <a:lstStyle/>
          <a:p>
            <a:pPr>
              <a:lnSpc>
                <a:spcPct val="90000"/>
              </a:lnSpc>
            </a:pPr>
            <a:r>
              <a:rPr lang="en-US" smtClean="0"/>
              <a:t>The </a:t>
            </a:r>
            <a:r>
              <a:rPr lang="en-US" b="1" smtClean="0">
                <a:solidFill>
                  <a:schemeClr val="tx2"/>
                </a:solidFill>
              </a:rPr>
              <a:t>generation</a:t>
            </a:r>
            <a:r>
              <a:rPr lang="en-US" smtClean="0"/>
              <a:t> hypothesis:  </a:t>
            </a:r>
            <a:br>
              <a:rPr lang="en-US" smtClean="0"/>
            </a:br>
            <a:r>
              <a:rPr lang="en-US" smtClean="0"/>
              <a:t>self-explanation &gt; instructional explanation</a:t>
            </a:r>
          </a:p>
          <a:p>
            <a:pPr lvl="1">
              <a:lnSpc>
                <a:spcPct val="90000"/>
              </a:lnSpc>
            </a:pPr>
            <a:r>
              <a:rPr lang="en-US" smtClean="0"/>
              <a:t>Quick—f___ &gt; Quick—fast (Slameka &amp; Graf, 1978)</a:t>
            </a:r>
          </a:p>
          <a:p>
            <a:pPr lvl="1">
              <a:lnSpc>
                <a:spcPct val="90000"/>
              </a:lnSpc>
            </a:pPr>
            <a:r>
              <a:rPr lang="en-US" u="sng" smtClean="0"/>
              <a:t>The</a:t>
            </a:r>
            <a:r>
              <a:rPr lang="en-US" smtClean="0"/>
              <a:t> </a:t>
            </a:r>
            <a:r>
              <a:rPr lang="en-US" smtClean="0">
                <a:solidFill>
                  <a:schemeClr val="tx2"/>
                </a:solidFill>
              </a:rPr>
              <a:t>fat</a:t>
            </a:r>
            <a:r>
              <a:rPr lang="en-US" smtClean="0"/>
              <a:t> </a:t>
            </a:r>
            <a:r>
              <a:rPr lang="en-US" u="sng" smtClean="0"/>
              <a:t>man read about the thin</a:t>
            </a:r>
            <a:r>
              <a:rPr lang="en-US" smtClean="0"/>
              <a:t> </a:t>
            </a:r>
            <a:r>
              <a:rPr lang="en-US" smtClean="0">
                <a:solidFill>
                  <a:schemeClr val="tx2"/>
                </a:solidFill>
              </a:rPr>
              <a:t>ice</a:t>
            </a:r>
            <a:r>
              <a:rPr lang="en-US" smtClean="0"/>
              <a:t>. (Bransford et al.)</a:t>
            </a:r>
          </a:p>
          <a:p>
            <a:pPr lvl="1">
              <a:lnSpc>
                <a:spcPct val="90000"/>
              </a:lnSpc>
            </a:pPr>
            <a:r>
              <a:rPr lang="en-US" smtClean="0"/>
              <a:t>How can a worm hide from a bird? (Brown &amp; Kane)</a:t>
            </a:r>
          </a:p>
          <a:p>
            <a:pPr>
              <a:lnSpc>
                <a:spcPct val="90000"/>
              </a:lnSpc>
            </a:pPr>
            <a:r>
              <a:rPr lang="en-US" smtClean="0"/>
              <a:t>The </a:t>
            </a:r>
            <a:r>
              <a:rPr lang="en-US" b="1" smtClean="0">
                <a:solidFill>
                  <a:schemeClr val="tx2"/>
                </a:solidFill>
              </a:rPr>
              <a:t>coverage</a:t>
            </a:r>
            <a:r>
              <a:rPr lang="en-US" smtClean="0"/>
              <a:t> hypothesis:  </a:t>
            </a:r>
            <a:br>
              <a:rPr lang="en-US" smtClean="0"/>
            </a:br>
            <a:r>
              <a:rPr lang="en-US" smtClean="0"/>
              <a:t>self-explanation = instructional explanation</a:t>
            </a:r>
          </a:p>
          <a:p>
            <a:pPr lvl="1">
              <a:lnSpc>
                <a:spcPct val="90000"/>
              </a:lnSpc>
            </a:pPr>
            <a:r>
              <a:rPr lang="en-US" smtClean="0"/>
              <a:t>Path-independence (Klahr &amp; Nigam, 2004)</a:t>
            </a:r>
          </a:p>
          <a:p>
            <a:pPr lvl="1">
              <a:lnSpc>
                <a:spcPct val="90000"/>
              </a:lnSpc>
            </a:pPr>
            <a:r>
              <a:rPr lang="en-US" smtClean="0"/>
              <a:t>Multiple paths to mastery (Nokes &amp; Ohlsson, 2005)</a:t>
            </a:r>
          </a:p>
          <a:p>
            <a:pPr lvl="1">
              <a:lnSpc>
                <a:spcPct val="90000"/>
              </a:lnSpc>
            </a:pPr>
            <a:r>
              <a:rPr lang="en-US" smtClean="0"/>
              <a:t>Variations on help (Anderson et al., 1995)</a:t>
            </a:r>
          </a:p>
        </p:txBody>
      </p:sp>
    </p:spTree>
    <p:custDataLst>
      <p:tags r:id="rId1"/>
    </p:custDataLst>
  </p:cSld>
  <p:clrMapOvr>
    <a:masterClrMapping/>
  </p:clrMapOvr>
  <p:transition advTm="6465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25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254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25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254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9254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925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FOR4C"/>
          <p:cNvPicPr>
            <a:picLocks noChangeAspect="1" noChangeArrowheads="1"/>
          </p:cNvPicPr>
          <p:nvPr/>
        </p:nvPicPr>
        <p:blipFill>
          <a:blip r:embed="rId4"/>
          <a:srcRect/>
          <a:stretch>
            <a:fillRect/>
          </a:stretch>
        </p:blipFill>
        <p:spPr bwMode="auto">
          <a:xfrm>
            <a:off x="-304800" y="-90488"/>
            <a:ext cx="9448800" cy="6948488"/>
          </a:xfrm>
          <a:prstGeom prst="rect">
            <a:avLst/>
          </a:prstGeom>
          <a:noFill/>
          <a:ln w="9525">
            <a:noFill/>
            <a:miter lim="800000"/>
            <a:headEnd/>
            <a:tailEnd/>
          </a:ln>
        </p:spPr>
      </p:pic>
      <p:sp>
        <p:nvSpPr>
          <p:cNvPr id="493571" name="AutoShape 3"/>
          <p:cNvSpPr>
            <a:spLocks noChangeArrowheads="1"/>
          </p:cNvSpPr>
          <p:nvPr/>
        </p:nvSpPr>
        <p:spPr bwMode="auto">
          <a:xfrm>
            <a:off x="4724400" y="2362200"/>
            <a:ext cx="1768475" cy="685800"/>
          </a:xfrm>
          <a:prstGeom prst="wedgeRectCallout">
            <a:avLst>
              <a:gd name="adj1" fmla="val -44616"/>
              <a:gd name="adj2" fmla="val 69907"/>
            </a:avLst>
          </a:prstGeom>
          <a:solidFill>
            <a:srgbClr val="95B5FF"/>
          </a:solidFill>
          <a:ln w="9525">
            <a:solidFill>
              <a:schemeClr val="tx1"/>
            </a:solidFill>
            <a:miter lim="800000"/>
            <a:headEnd/>
            <a:tailEnd/>
          </a:ln>
        </p:spPr>
        <p:txBody>
          <a:bodyPr/>
          <a:lstStyle/>
          <a:p>
            <a:pPr algn="ctr" eaLnBrk="1" hangingPunct="1"/>
            <a:r>
              <a:rPr lang="en-US" sz="1800" b="0" u="none">
                <a:latin typeface="Arial" charset="0"/>
              </a:rPr>
              <a:t>Equation: </a:t>
            </a:r>
            <a:br>
              <a:rPr lang="en-US" sz="1800" b="0" u="none">
                <a:latin typeface="Arial" charset="0"/>
              </a:rPr>
            </a:br>
            <a:r>
              <a:rPr lang="en-US" sz="1800" b="0" u="none">
                <a:latin typeface="Arial" charset="0"/>
              </a:rPr>
              <a:t>Fe = abs(q)*E</a:t>
            </a:r>
          </a:p>
        </p:txBody>
      </p:sp>
      <p:sp>
        <p:nvSpPr>
          <p:cNvPr id="493572" name="AutoShape 4"/>
          <p:cNvSpPr>
            <a:spLocks noChangeArrowheads="1"/>
          </p:cNvSpPr>
          <p:nvPr/>
        </p:nvSpPr>
        <p:spPr bwMode="auto">
          <a:xfrm>
            <a:off x="274638" y="2789238"/>
            <a:ext cx="1187450" cy="547687"/>
          </a:xfrm>
          <a:prstGeom prst="wedgeRectCallout">
            <a:avLst>
              <a:gd name="adj1" fmla="val -19116"/>
              <a:gd name="adj2" fmla="val -93477"/>
            </a:avLst>
          </a:prstGeom>
          <a:solidFill>
            <a:srgbClr val="95B5FF"/>
          </a:solidFill>
          <a:ln w="9525">
            <a:solidFill>
              <a:schemeClr val="tx1"/>
            </a:solidFill>
            <a:miter lim="800000"/>
            <a:headEnd/>
            <a:tailEnd/>
          </a:ln>
        </p:spPr>
        <p:txBody>
          <a:bodyPr anchor="ctr"/>
          <a:lstStyle/>
          <a:p>
            <a:pPr algn="ctr" eaLnBrk="1" hangingPunct="1"/>
            <a:r>
              <a:rPr lang="en-US" sz="1800" b="0" u="none">
                <a:latin typeface="Arial" charset="0"/>
              </a:rPr>
              <a:t>Electric Field</a:t>
            </a:r>
          </a:p>
        </p:txBody>
      </p:sp>
      <p:sp>
        <p:nvSpPr>
          <p:cNvPr id="493573" name="AutoShape 5"/>
          <p:cNvSpPr>
            <a:spLocks noChangeArrowheads="1"/>
          </p:cNvSpPr>
          <p:nvPr/>
        </p:nvSpPr>
        <p:spPr bwMode="auto">
          <a:xfrm>
            <a:off x="2057400" y="2514600"/>
            <a:ext cx="1524000" cy="685800"/>
          </a:xfrm>
          <a:prstGeom prst="wedgeRectCallout">
            <a:avLst>
              <a:gd name="adj1" fmla="val -43750"/>
              <a:gd name="adj2" fmla="val 70000"/>
            </a:avLst>
          </a:prstGeom>
          <a:solidFill>
            <a:srgbClr val="95B5FF"/>
          </a:solidFill>
          <a:ln w="9525">
            <a:solidFill>
              <a:schemeClr val="tx1"/>
            </a:solidFill>
            <a:miter lim="800000"/>
            <a:headEnd/>
            <a:tailEnd/>
          </a:ln>
        </p:spPr>
        <p:txBody>
          <a:bodyPr/>
          <a:lstStyle/>
          <a:p>
            <a:pPr algn="ctr" eaLnBrk="1" hangingPunct="1"/>
            <a:r>
              <a:rPr lang="en-US" sz="1800" b="0" u="none">
                <a:latin typeface="Arial" charset="0"/>
              </a:rPr>
              <a:t>Force due to Electric Field</a:t>
            </a:r>
          </a:p>
        </p:txBody>
      </p:sp>
      <p:sp>
        <p:nvSpPr>
          <p:cNvPr id="493574" name="AutoShape 6"/>
          <p:cNvSpPr>
            <a:spLocks noChangeArrowheads="1"/>
          </p:cNvSpPr>
          <p:nvPr/>
        </p:nvSpPr>
        <p:spPr bwMode="auto">
          <a:xfrm>
            <a:off x="2286000" y="5410200"/>
            <a:ext cx="1524000" cy="685800"/>
          </a:xfrm>
          <a:prstGeom prst="wedgeRectCallout">
            <a:avLst>
              <a:gd name="adj1" fmla="val -43750"/>
              <a:gd name="adj2" fmla="val 69907"/>
            </a:avLst>
          </a:prstGeom>
          <a:solidFill>
            <a:srgbClr val="95B5FF"/>
          </a:solidFill>
          <a:ln w="9525">
            <a:solidFill>
              <a:schemeClr val="tx1"/>
            </a:solidFill>
            <a:miter lim="800000"/>
            <a:headEnd/>
            <a:tailEnd/>
          </a:ln>
        </p:spPr>
        <p:txBody>
          <a:bodyPr/>
          <a:lstStyle/>
          <a:p>
            <a:pPr algn="ctr" eaLnBrk="1" hangingPunct="1"/>
            <a:r>
              <a:rPr lang="en-US" sz="1800" b="0" u="none">
                <a:latin typeface="Arial" charset="0"/>
              </a:rPr>
              <a:t>Bottom-out</a:t>
            </a:r>
          </a:p>
          <a:p>
            <a:pPr algn="ctr" eaLnBrk="1" hangingPunct="1"/>
            <a:r>
              <a:rPr lang="en-US" sz="1800" b="0" u="none">
                <a:latin typeface="Arial" charset="0"/>
              </a:rPr>
              <a:t>hint</a:t>
            </a:r>
          </a:p>
        </p:txBody>
      </p:sp>
      <p:sp>
        <p:nvSpPr>
          <p:cNvPr id="493575" name="AutoShape 7"/>
          <p:cNvSpPr>
            <a:spLocks noChangeArrowheads="1"/>
          </p:cNvSpPr>
          <p:nvPr/>
        </p:nvSpPr>
        <p:spPr bwMode="auto">
          <a:xfrm>
            <a:off x="5334000" y="228600"/>
            <a:ext cx="1524000" cy="914400"/>
          </a:xfrm>
          <a:prstGeom prst="wedgeRectCallout">
            <a:avLst>
              <a:gd name="adj1" fmla="val -43750"/>
              <a:gd name="adj2" fmla="val 64931"/>
            </a:avLst>
          </a:prstGeom>
          <a:solidFill>
            <a:srgbClr val="95B5FF"/>
          </a:solidFill>
          <a:ln w="9525">
            <a:solidFill>
              <a:schemeClr val="tx1"/>
            </a:solidFill>
            <a:miter lim="800000"/>
            <a:headEnd/>
            <a:tailEnd/>
          </a:ln>
        </p:spPr>
        <p:txBody>
          <a:bodyPr/>
          <a:lstStyle/>
          <a:p>
            <a:pPr algn="ctr" eaLnBrk="1" hangingPunct="1"/>
            <a:r>
              <a:rPr lang="en-US" sz="1800" b="0" u="none">
                <a:latin typeface="Arial" charset="0"/>
              </a:rPr>
              <a:t>Variable q defined for charge</a:t>
            </a:r>
          </a:p>
        </p:txBody>
      </p:sp>
      <p:sp>
        <p:nvSpPr>
          <p:cNvPr id="493576" name="AutoShape 8"/>
          <p:cNvSpPr>
            <a:spLocks noChangeArrowheads="1"/>
          </p:cNvSpPr>
          <p:nvPr/>
        </p:nvSpPr>
        <p:spPr bwMode="auto">
          <a:xfrm>
            <a:off x="2011363" y="1508125"/>
            <a:ext cx="1524000" cy="685800"/>
          </a:xfrm>
          <a:prstGeom prst="wedgeRectCallout">
            <a:avLst>
              <a:gd name="adj1" fmla="val -38644"/>
              <a:gd name="adj2" fmla="val -185417"/>
            </a:avLst>
          </a:prstGeom>
          <a:solidFill>
            <a:srgbClr val="95B5FF"/>
          </a:solidFill>
          <a:ln w="9525">
            <a:solidFill>
              <a:schemeClr val="tx1"/>
            </a:solidFill>
            <a:miter lim="800000"/>
            <a:headEnd/>
            <a:tailEnd/>
          </a:ln>
        </p:spPr>
        <p:txBody>
          <a:bodyPr/>
          <a:lstStyle/>
          <a:p>
            <a:pPr algn="ctr" eaLnBrk="1" hangingPunct="1"/>
            <a:r>
              <a:rPr lang="en-US" sz="1800" b="0" u="none">
                <a:latin typeface="Arial" charset="0"/>
              </a:rPr>
              <a:t>Help request buttons</a:t>
            </a:r>
          </a:p>
        </p:txBody>
      </p:sp>
      <p:sp>
        <p:nvSpPr>
          <p:cNvPr id="493577" name="AutoShape 9"/>
          <p:cNvSpPr>
            <a:spLocks noChangeArrowheads="1"/>
          </p:cNvSpPr>
          <p:nvPr/>
        </p:nvSpPr>
        <p:spPr bwMode="auto">
          <a:xfrm>
            <a:off x="4572000" y="4160838"/>
            <a:ext cx="1736725" cy="1004887"/>
          </a:xfrm>
          <a:prstGeom prst="wedgeRectCallout">
            <a:avLst>
              <a:gd name="adj1" fmla="val -58134"/>
              <a:gd name="adj2" fmla="val -111926"/>
            </a:avLst>
          </a:prstGeom>
          <a:solidFill>
            <a:srgbClr val="95B5FF"/>
          </a:solidFill>
          <a:ln w="9525">
            <a:solidFill>
              <a:schemeClr val="tx1"/>
            </a:solidFill>
            <a:miter lim="800000"/>
            <a:headEnd/>
            <a:tailEnd/>
          </a:ln>
        </p:spPr>
        <p:txBody>
          <a:bodyPr/>
          <a:lstStyle/>
          <a:p>
            <a:pPr algn="ctr" eaLnBrk="1" hangingPunct="1"/>
            <a:r>
              <a:rPr lang="en-US" sz="1800" b="0" u="none">
                <a:latin typeface="Arial" charset="0"/>
              </a:rPr>
              <a:t>Immediate Feedback via color</a:t>
            </a:r>
          </a:p>
        </p:txBody>
      </p:sp>
    </p:spTree>
    <p:custDataLst>
      <p:tags r:id="rId1"/>
    </p:custDataLst>
  </p:cSld>
  <p:clrMapOvr>
    <a:masterClrMapping/>
  </p:clrMapOvr>
  <p:transition advTm="7178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35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35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35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35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35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357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35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1" grpId="0" animBg="1"/>
      <p:bldP spid="493572" grpId="0" animBg="1"/>
      <p:bldP spid="493573" grpId="0" animBg="1"/>
      <p:bldP spid="493574" grpId="0" animBg="1"/>
      <p:bldP spid="493575" grpId="0" animBg="1"/>
      <p:bldP spid="493576" grpId="0" animBg="1"/>
      <p:bldP spid="49357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Terminology</a:t>
            </a:r>
          </a:p>
        </p:txBody>
      </p:sp>
      <p:sp>
        <p:nvSpPr>
          <p:cNvPr id="23555" name="Rectangle 3"/>
          <p:cNvSpPr>
            <a:spLocks noGrp="1" noChangeArrowheads="1"/>
          </p:cNvSpPr>
          <p:nvPr>
            <p:ph type="body" idx="1"/>
          </p:nvPr>
        </p:nvSpPr>
        <p:spPr/>
        <p:txBody>
          <a:bodyPr/>
          <a:lstStyle/>
          <a:p>
            <a:pPr>
              <a:lnSpc>
                <a:spcPct val="90000"/>
              </a:lnSpc>
            </a:pPr>
            <a:r>
              <a:rPr lang="en-US" smtClean="0"/>
              <a:t>Example = problem + multi-entry solution</a:t>
            </a:r>
            <a:endParaRPr lang="en-US" smtClean="0">
              <a:sym typeface="Wingdings" pitchFamily="2" charset="2"/>
            </a:endParaRPr>
          </a:p>
          <a:p>
            <a:pPr>
              <a:lnSpc>
                <a:spcPct val="90000"/>
              </a:lnSpc>
            </a:pPr>
            <a:r>
              <a:rPr lang="en-US" smtClean="0">
                <a:sym typeface="Wingdings" pitchFamily="2" charset="2"/>
              </a:rPr>
              <a:t>Complete example = </a:t>
            </a:r>
            <a:r>
              <a:rPr lang="en-US" smtClean="0"/>
              <a:t>explains every entry</a:t>
            </a:r>
          </a:p>
          <a:p>
            <a:pPr lvl="1">
              <a:lnSpc>
                <a:spcPct val="90000"/>
              </a:lnSpc>
            </a:pPr>
            <a:r>
              <a:rPr lang="en-US" smtClean="0"/>
              <a:t>“Because the force due to an electric field is always parallel to the field, we draw Fe at 17 degrees.  It’s in this direction because the charge is positive.  If it had been negative, it would be in the opposite direction, namely 197 degrees.” </a:t>
            </a:r>
          </a:p>
          <a:p>
            <a:pPr>
              <a:lnSpc>
                <a:spcPct val="90000"/>
              </a:lnSpc>
            </a:pPr>
            <a:r>
              <a:rPr lang="en-US" smtClean="0"/>
              <a:t>Incomplete example = no explanations of entries</a:t>
            </a:r>
          </a:p>
          <a:p>
            <a:pPr lvl="1">
              <a:lnSpc>
                <a:spcPct val="90000"/>
              </a:lnSpc>
            </a:pPr>
            <a:r>
              <a:rPr lang="en-US" smtClean="0"/>
              <a:t>“We draw Fe at 17 degrees.”</a:t>
            </a:r>
          </a:p>
        </p:txBody>
      </p:sp>
    </p:spTree>
  </p:cSld>
  <p:clrMapOvr>
    <a:masterClrMapping/>
  </p:clrMapOvr>
  <p:transition advTm="49469"/>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4 conditions</a:t>
            </a:r>
          </a:p>
        </p:txBody>
      </p:sp>
      <p:graphicFrame>
        <p:nvGraphicFramePr>
          <p:cNvPr id="496643" name="Group 3"/>
          <p:cNvGraphicFramePr>
            <a:graphicFrameLocks noGrp="1"/>
          </p:cNvGraphicFramePr>
          <p:nvPr>
            <p:ph sz="half" idx="2"/>
          </p:nvPr>
        </p:nvGraphicFramePr>
        <p:xfrm>
          <a:off x="639763" y="1508125"/>
          <a:ext cx="7681912" cy="3657601"/>
        </p:xfrm>
        <a:graphic>
          <a:graphicData uri="http://schemas.openxmlformats.org/drawingml/2006/table">
            <a:tbl>
              <a:tblPr/>
              <a:tblGrid>
                <a:gridCol w="3019425"/>
                <a:gridCol w="2238375"/>
                <a:gridCol w="2424112"/>
              </a:tblGrid>
              <a:tr h="890588">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Prompted to paraphrase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Prompted to </a:t>
                      </a:r>
                      <a:br>
                        <a:rPr kumimoji="0" lang="en-US" sz="2400" b="0" i="0" u="none" strike="noStrike" cap="none" normalizeH="0" baseline="0" smtClean="0">
                          <a:ln>
                            <a:noFill/>
                          </a:ln>
                          <a:solidFill>
                            <a:schemeClr val="tx1"/>
                          </a:solidFill>
                          <a:effectLst/>
                          <a:latin typeface="Times New Roman" pitchFamily="18" charset="0"/>
                        </a:rPr>
                      </a:br>
                      <a:r>
                        <a:rPr kumimoji="0" lang="en-US" sz="2400" b="0" i="0" u="none" strike="noStrike" cap="none" normalizeH="0" baseline="0" smtClean="0">
                          <a:ln>
                            <a:noFill/>
                          </a:ln>
                          <a:solidFill>
                            <a:schemeClr val="tx1"/>
                          </a:solidFill>
                          <a:effectLst/>
                          <a:latin typeface="Times New Roman" pitchFamily="18" charset="0"/>
                        </a:rPr>
                        <a:t>self-explain</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3663">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Incomplete Example</a:t>
                      </a:r>
                    </a:p>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(each entry presented without explanation)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3350">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Complete Example</a:t>
                      </a:r>
                    </a:p>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(explains each entry)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endParaRPr kumimoji="0" lang="en-US" sz="2800" b="1" i="0" u="none" strike="noStrike" cap="none" normalizeH="0" baseline="0" smtClean="0">
                        <a:ln>
                          <a:noFill/>
                        </a:ln>
                        <a:solidFill>
                          <a:schemeClr val="hlink"/>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8344"/>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Predictions</a:t>
            </a:r>
          </a:p>
        </p:txBody>
      </p:sp>
      <p:graphicFrame>
        <p:nvGraphicFramePr>
          <p:cNvPr id="498691" name="Group 3"/>
          <p:cNvGraphicFramePr>
            <a:graphicFrameLocks noGrp="1"/>
          </p:cNvGraphicFramePr>
          <p:nvPr>
            <p:ph sz="half" idx="2"/>
          </p:nvPr>
        </p:nvGraphicFramePr>
        <p:xfrm>
          <a:off x="639763" y="1508125"/>
          <a:ext cx="7681912" cy="3665538"/>
        </p:xfrm>
        <a:graphic>
          <a:graphicData uri="http://schemas.openxmlformats.org/drawingml/2006/table">
            <a:tbl>
              <a:tblPr/>
              <a:tblGrid>
                <a:gridCol w="3019425"/>
                <a:gridCol w="2238375"/>
                <a:gridCol w="2424112"/>
              </a:tblGrid>
              <a:tr h="890588">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Prompted to paraphrase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Prompted to </a:t>
                      </a:r>
                      <a:br>
                        <a:rPr kumimoji="0" lang="en-US" sz="2400" b="0" i="0" u="none" strike="noStrike" cap="none" normalizeH="0" baseline="0" smtClean="0">
                          <a:ln>
                            <a:noFill/>
                          </a:ln>
                          <a:solidFill>
                            <a:schemeClr val="tx1"/>
                          </a:solidFill>
                          <a:effectLst/>
                          <a:latin typeface="Times New Roman" pitchFamily="18" charset="0"/>
                        </a:rPr>
                      </a:br>
                      <a:r>
                        <a:rPr kumimoji="0" lang="en-US" sz="2400" b="0" i="0" u="none" strike="noStrike" cap="none" normalizeH="0" baseline="0" smtClean="0">
                          <a:ln>
                            <a:noFill/>
                          </a:ln>
                          <a:solidFill>
                            <a:schemeClr val="tx1"/>
                          </a:solidFill>
                          <a:effectLst/>
                          <a:latin typeface="Times New Roman" pitchFamily="18" charset="0"/>
                        </a:rPr>
                        <a:t>self-explain</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3663">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Incomplete Example</a:t>
                      </a:r>
                    </a:p>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(each entry presented without explanation)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800" b="0" i="0" u="none" strike="noStrike" cap="none" normalizeH="0" baseline="0" smtClean="0">
                          <a:ln>
                            <a:noFill/>
                          </a:ln>
                          <a:solidFill>
                            <a:schemeClr val="tx1"/>
                          </a:solidFill>
                          <a:effectLst/>
                          <a:latin typeface="Times New Roman" pitchFamily="18" charset="0"/>
                        </a:rPr>
                        <a:t>No explanation </a:t>
                      </a:r>
                      <a:r>
                        <a:rPr kumimoji="0" lang="en-US" sz="2800" b="0" i="0" u="none" strike="noStrike" cap="none" normalizeH="0" baseline="0" smtClean="0">
                          <a:ln>
                            <a:noFill/>
                          </a:ln>
                          <a:solidFill>
                            <a:schemeClr val="tx1"/>
                          </a:solidFill>
                          <a:effectLst/>
                          <a:latin typeface="Times New Roman" pitchFamily="18" charset="0"/>
                          <a:sym typeface="Wingdings" pitchFamily="2" charset="2"/>
                        </a:rPr>
                        <a:t> no learning</a:t>
                      </a:r>
                      <a:endParaRPr kumimoji="0" lang="en-US" sz="28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800" b="0" i="0" u="none" strike="noStrike" cap="none" normalizeH="0" baseline="0" smtClean="0">
                          <a:ln>
                            <a:noFill/>
                          </a:ln>
                          <a:solidFill>
                            <a:schemeClr val="tx1"/>
                          </a:solidFill>
                          <a:effectLst/>
                          <a:latin typeface="Times New Roman" pitchFamily="18" charset="0"/>
                        </a:rPr>
                        <a:t>Self-explanation</a:t>
                      </a:r>
                      <a:br>
                        <a:rPr kumimoji="0" lang="en-US" sz="2800" b="0" i="0" u="none" strike="noStrike" cap="none" normalizeH="0" baseline="0" smtClean="0">
                          <a:ln>
                            <a:noFill/>
                          </a:ln>
                          <a:solidFill>
                            <a:schemeClr val="tx1"/>
                          </a:solidFill>
                          <a:effectLst/>
                          <a:latin typeface="Times New Roman" pitchFamily="18" charset="0"/>
                        </a:rPr>
                      </a:br>
                      <a:r>
                        <a:rPr kumimoji="0" lang="en-US" sz="2800" b="0" i="0" u="none" strike="noStrike" cap="none" normalizeH="0" baseline="0" smtClean="0">
                          <a:ln>
                            <a:noFill/>
                          </a:ln>
                          <a:solidFill>
                            <a:schemeClr val="tx1"/>
                          </a:solidFill>
                          <a:effectLst/>
                          <a:latin typeface="Times New Roman" pitchFamily="18" charset="0"/>
                          <a:sym typeface="Wingdings" pitchFamily="2" charset="2"/>
                        </a:rPr>
                        <a:t> learning</a:t>
                      </a:r>
                      <a:endParaRPr kumimoji="0" lang="en-US" sz="28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3350">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Complete Example</a:t>
                      </a:r>
                    </a:p>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400" b="0" i="0" u="none" strike="noStrike" cap="none" normalizeH="0" baseline="0" smtClean="0">
                          <a:ln>
                            <a:noFill/>
                          </a:ln>
                          <a:solidFill>
                            <a:schemeClr val="tx1"/>
                          </a:solidFill>
                          <a:effectLst/>
                          <a:latin typeface="Times New Roman" pitchFamily="18" charset="0"/>
                        </a:rPr>
                        <a:t>(explains each entry)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800" b="0" i="0" u="none" strike="noStrike" cap="none" normalizeH="0" baseline="0" smtClean="0">
                          <a:ln>
                            <a:noFill/>
                          </a:ln>
                          <a:solidFill>
                            <a:schemeClr val="tx1"/>
                          </a:solidFill>
                          <a:effectLst/>
                          <a:latin typeface="Times New Roman" pitchFamily="18" charset="0"/>
                        </a:rPr>
                        <a:t>Instructional explanation </a:t>
                      </a:r>
                      <a:r>
                        <a:rPr kumimoji="0" lang="en-US" sz="2800" b="0" i="0" u="none" strike="noStrike" cap="none" normalizeH="0" baseline="0" smtClean="0">
                          <a:ln>
                            <a:noFill/>
                          </a:ln>
                          <a:solidFill>
                            <a:schemeClr val="tx1"/>
                          </a:solidFill>
                          <a:effectLst/>
                          <a:latin typeface="Times New Roman" pitchFamily="18" charset="0"/>
                          <a:sym typeface="Wingdings" pitchFamily="2" charset="2"/>
                        </a:rPr>
                        <a:t> </a:t>
                      </a:r>
                      <a:r>
                        <a:rPr kumimoji="0" lang="en-US" sz="2800" b="1" i="0" u="none" strike="noStrike" cap="none" normalizeH="0" baseline="0" smtClean="0">
                          <a:ln>
                            <a:noFill/>
                          </a:ln>
                          <a:solidFill>
                            <a:schemeClr val="hlink"/>
                          </a:solidFill>
                          <a:effectLst/>
                          <a:latin typeface="Times New Roman" pitchFamily="18" charset="0"/>
                          <a:sym typeface="Wingdings" pitchFamily="2" charset="2"/>
                        </a:rPr>
                        <a:t>????</a:t>
                      </a:r>
                      <a:endParaRPr kumimoji="0" lang="en-US" sz="2800" b="1" i="0" u="none" strike="noStrike" cap="none" normalizeH="0" baseline="0" smtClean="0">
                        <a:ln>
                          <a:noFill/>
                        </a:ln>
                        <a:solidFill>
                          <a:schemeClr val="hlink"/>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1" charset="2"/>
                        <a:buNone/>
                        <a:tabLst/>
                      </a:pPr>
                      <a:r>
                        <a:rPr kumimoji="0" lang="en-US" sz="2800" b="0" i="0" u="none" strike="noStrike" cap="none" normalizeH="0" baseline="0" smtClean="0">
                          <a:ln>
                            <a:noFill/>
                          </a:ln>
                          <a:solidFill>
                            <a:schemeClr val="tx1"/>
                          </a:solidFill>
                          <a:effectLst/>
                          <a:latin typeface="Times New Roman" pitchFamily="18" charset="0"/>
                        </a:rPr>
                        <a:t>Self-explanation</a:t>
                      </a:r>
                      <a:br>
                        <a:rPr kumimoji="0" lang="en-US" sz="2800" b="0" i="0" u="none" strike="noStrike" cap="none" normalizeH="0" baseline="0" smtClean="0">
                          <a:ln>
                            <a:noFill/>
                          </a:ln>
                          <a:solidFill>
                            <a:schemeClr val="tx1"/>
                          </a:solidFill>
                          <a:effectLst/>
                          <a:latin typeface="Times New Roman" pitchFamily="18" charset="0"/>
                        </a:rPr>
                      </a:br>
                      <a:r>
                        <a:rPr kumimoji="0" lang="en-US" sz="2800" b="0" i="0" u="none" strike="noStrike" cap="none" normalizeH="0" baseline="0" smtClean="0">
                          <a:ln>
                            <a:noFill/>
                          </a:ln>
                          <a:solidFill>
                            <a:schemeClr val="tx1"/>
                          </a:solidFill>
                          <a:effectLst/>
                          <a:latin typeface="Times New Roman" pitchFamily="18" charset="0"/>
                          <a:sym typeface="Wingdings" pitchFamily="2" charset="2"/>
                        </a:rPr>
                        <a:t> learning</a:t>
                      </a:r>
                      <a:endParaRPr kumimoji="0" lang="en-US" sz="28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8709" name="AutoShape 21"/>
          <p:cNvSpPr>
            <a:spLocks noChangeArrowheads="1"/>
          </p:cNvSpPr>
          <p:nvPr/>
        </p:nvSpPr>
        <p:spPr bwMode="auto">
          <a:xfrm>
            <a:off x="822325" y="5257800"/>
            <a:ext cx="2470150" cy="1371600"/>
          </a:xfrm>
          <a:prstGeom prst="wedgeRoundRectCallout">
            <a:avLst>
              <a:gd name="adj1" fmla="val 88046"/>
              <a:gd name="adj2" fmla="val -64815"/>
              <a:gd name="adj3" fmla="val 16667"/>
            </a:avLst>
          </a:prstGeom>
          <a:solidFill>
            <a:srgbClr val="FBFB37"/>
          </a:solidFill>
          <a:ln w="12700">
            <a:solidFill>
              <a:schemeClr val="tx1"/>
            </a:solidFill>
            <a:miter lim="800000"/>
            <a:headEnd type="none" w="sm" len="sm"/>
            <a:tailEnd type="none" w="sm" len="sm"/>
          </a:ln>
        </p:spPr>
        <p:txBody>
          <a:bodyPr/>
          <a:lstStyle/>
          <a:p>
            <a:pPr algn="ctr"/>
            <a:r>
              <a:rPr lang="en-US" sz="2800" b="0" u="none"/>
              <a:t>Generation hypothesis:  No learning</a:t>
            </a:r>
          </a:p>
        </p:txBody>
      </p:sp>
      <p:sp>
        <p:nvSpPr>
          <p:cNvPr id="498710" name="AutoShape 22"/>
          <p:cNvSpPr>
            <a:spLocks noChangeArrowheads="1"/>
          </p:cNvSpPr>
          <p:nvPr/>
        </p:nvSpPr>
        <p:spPr bwMode="auto">
          <a:xfrm>
            <a:off x="5668963" y="5257800"/>
            <a:ext cx="2470150" cy="1371600"/>
          </a:xfrm>
          <a:prstGeom prst="wedgeRoundRectCallout">
            <a:avLst>
              <a:gd name="adj1" fmla="val -80657"/>
              <a:gd name="adj2" fmla="val -66782"/>
              <a:gd name="adj3" fmla="val 16667"/>
            </a:avLst>
          </a:prstGeom>
          <a:solidFill>
            <a:srgbClr val="FBFB37"/>
          </a:solidFill>
          <a:ln w="12700">
            <a:solidFill>
              <a:schemeClr val="tx1"/>
            </a:solidFill>
            <a:miter lim="800000"/>
            <a:headEnd type="none" w="sm" len="sm"/>
            <a:tailEnd type="none" w="sm" len="sm"/>
          </a:ln>
        </p:spPr>
        <p:txBody>
          <a:bodyPr/>
          <a:lstStyle/>
          <a:p>
            <a:pPr algn="ctr"/>
            <a:r>
              <a:rPr lang="en-US" sz="2800" b="0" u="none"/>
              <a:t>Coverage hypothesis:  Learning</a:t>
            </a:r>
          </a:p>
        </p:txBody>
      </p:sp>
    </p:spTree>
    <p:custDataLst>
      <p:tags r:id="rId1"/>
    </p:custDataLst>
  </p:cSld>
  <p:clrMapOvr>
    <a:masterClrMapping/>
  </p:clrMapOvr>
  <p:transition advTm="502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870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87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709" grpId="0" animBg="1"/>
      <p:bldP spid="4987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Outline</a:t>
            </a:r>
          </a:p>
        </p:txBody>
      </p:sp>
      <p:sp>
        <p:nvSpPr>
          <p:cNvPr id="8195" name="Rectangle 3"/>
          <p:cNvSpPr>
            <a:spLocks noGrp="1" noChangeArrowheads="1"/>
          </p:cNvSpPr>
          <p:nvPr>
            <p:ph type="body" idx="1"/>
          </p:nvPr>
        </p:nvSpPr>
        <p:spPr>
          <a:xfrm>
            <a:off x="381000" y="1676400"/>
            <a:ext cx="8763000" cy="4114800"/>
          </a:xfrm>
        </p:spPr>
        <p:txBody>
          <a:bodyPr/>
          <a:lstStyle/>
          <a:p>
            <a:r>
              <a:rPr lang="en-US" smtClean="0"/>
              <a:t>In vivo experimentation: Motivation &amp; definition</a:t>
            </a:r>
          </a:p>
          <a:p>
            <a:r>
              <a:rPr lang="en-US" smtClean="0"/>
              <a:t>3 examples</a:t>
            </a:r>
          </a:p>
          <a:p>
            <a:pPr lvl="1"/>
            <a:r>
              <a:rPr lang="en-US" smtClean="0"/>
              <a:t>Reflection on the 3 examples</a:t>
            </a:r>
          </a:p>
          <a:p>
            <a:r>
              <a:rPr lang="en-US" smtClean="0"/>
              <a:t>Distinguishing in vivo from other experiments</a:t>
            </a:r>
          </a:p>
          <a:p>
            <a:r>
              <a:rPr lang="en-US" smtClean="0"/>
              <a:t>Quiz  &amp; discussion</a:t>
            </a:r>
          </a:p>
          <a:p>
            <a:r>
              <a:rPr lang="en-US" smtClean="0"/>
              <a:t>IV track activities for rest of the week</a:t>
            </a:r>
          </a:p>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smtClean="0"/>
              <a:t>Procedure:  Each problem serves as a pre-, mid- or post-test</a:t>
            </a:r>
          </a:p>
        </p:txBody>
      </p:sp>
      <p:sp>
        <p:nvSpPr>
          <p:cNvPr id="500739" name="Text Box 3"/>
          <p:cNvSpPr txBox="1">
            <a:spLocks noChangeAspect="1" noChangeArrowheads="1"/>
          </p:cNvSpPr>
          <p:nvPr/>
        </p:nvSpPr>
        <p:spPr bwMode="auto">
          <a:xfrm>
            <a:off x="104775" y="3586163"/>
            <a:ext cx="1111250" cy="815975"/>
          </a:xfrm>
          <a:prstGeom prst="rect">
            <a:avLst/>
          </a:prstGeom>
          <a:solidFill>
            <a:srgbClr val="A50021"/>
          </a:solidFill>
          <a:ln w="12700">
            <a:solidFill>
              <a:schemeClr val="tx1"/>
            </a:solidFill>
            <a:miter lim="800000"/>
            <a:headEnd type="none" w="sm" len="sm"/>
            <a:tailEnd type="none" w="sm" len="sm"/>
          </a:ln>
        </p:spPr>
        <p:txBody>
          <a:bodyPr wrap="none" anchor="ctr"/>
          <a:lstStyle/>
          <a:p>
            <a:pPr algn="ctr"/>
            <a:r>
              <a:rPr lang="en-US" u="none">
                <a:solidFill>
                  <a:schemeClr val="bg1"/>
                </a:solidFill>
              </a:rPr>
              <a:t>Problem1</a:t>
            </a:r>
          </a:p>
        </p:txBody>
      </p:sp>
      <p:sp>
        <p:nvSpPr>
          <p:cNvPr id="500740" name="Text Box 4"/>
          <p:cNvSpPr txBox="1">
            <a:spLocks noChangeAspect="1" noChangeArrowheads="1"/>
          </p:cNvSpPr>
          <p:nvPr/>
        </p:nvSpPr>
        <p:spPr bwMode="auto">
          <a:xfrm>
            <a:off x="2654300" y="3586163"/>
            <a:ext cx="1111250" cy="815975"/>
          </a:xfrm>
          <a:prstGeom prst="rect">
            <a:avLst/>
          </a:prstGeom>
          <a:solidFill>
            <a:srgbClr val="A50021"/>
          </a:solidFill>
          <a:ln w="12700">
            <a:solidFill>
              <a:schemeClr val="tx1"/>
            </a:solidFill>
            <a:miter lim="800000"/>
            <a:headEnd type="none" w="sm" len="sm"/>
            <a:tailEnd type="none" w="sm" len="sm"/>
          </a:ln>
        </p:spPr>
        <p:txBody>
          <a:bodyPr wrap="none" anchor="ctr"/>
          <a:lstStyle/>
          <a:p>
            <a:pPr algn="ctr"/>
            <a:r>
              <a:rPr lang="en-US" u="none">
                <a:solidFill>
                  <a:schemeClr val="bg1"/>
                </a:solidFill>
              </a:rPr>
              <a:t>Problem2</a:t>
            </a:r>
          </a:p>
        </p:txBody>
      </p:sp>
      <p:sp>
        <p:nvSpPr>
          <p:cNvPr id="500741" name="Text Box 5"/>
          <p:cNvSpPr txBox="1">
            <a:spLocks noChangeAspect="1" noChangeArrowheads="1"/>
          </p:cNvSpPr>
          <p:nvPr/>
        </p:nvSpPr>
        <p:spPr bwMode="auto">
          <a:xfrm>
            <a:off x="5292725" y="3586163"/>
            <a:ext cx="1111250" cy="815975"/>
          </a:xfrm>
          <a:prstGeom prst="rect">
            <a:avLst/>
          </a:prstGeom>
          <a:solidFill>
            <a:srgbClr val="A50021"/>
          </a:solidFill>
          <a:ln w="12700">
            <a:solidFill>
              <a:schemeClr val="tx1"/>
            </a:solidFill>
            <a:miter lim="800000"/>
            <a:headEnd type="none" w="sm" len="sm"/>
            <a:tailEnd type="none" w="sm" len="sm"/>
          </a:ln>
        </p:spPr>
        <p:txBody>
          <a:bodyPr wrap="none" anchor="ctr"/>
          <a:lstStyle/>
          <a:p>
            <a:pPr algn="ctr"/>
            <a:r>
              <a:rPr lang="en-US" u="none">
                <a:solidFill>
                  <a:schemeClr val="bg1"/>
                </a:solidFill>
              </a:rPr>
              <a:t>Problem3</a:t>
            </a:r>
          </a:p>
        </p:txBody>
      </p:sp>
      <p:sp>
        <p:nvSpPr>
          <p:cNvPr id="500742" name="Text Box 6"/>
          <p:cNvSpPr txBox="1">
            <a:spLocks noChangeAspect="1" noChangeArrowheads="1"/>
          </p:cNvSpPr>
          <p:nvPr/>
        </p:nvSpPr>
        <p:spPr bwMode="auto">
          <a:xfrm>
            <a:off x="7913688" y="3586163"/>
            <a:ext cx="1111250" cy="815975"/>
          </a:xfrm>
          <a:prstGeom prst="rect">
            <a:avLst/>
          </a:prstGeom>
          <a:solidFill>
            <a:srgbClr val="A50021"/>
          </a:solidFill>
          <a:ln w="12700">
            <a:solidFill>
              <a:schemeClr val="tx1"/>
            </a:solidFill>
            <a:miter lim="800000"/>
            <a:headEnd type="none" w="sm" len="sm"/>
            <a:tailEnd type="none" w="sm" len="sm"/>
          </a:ln>
        </p:spPr>
        <p:txBody>
          <a:bodyPr wrap="none" anchor="ctr"/>
          <a:lstStyle/>
          <a:p>
            <a:pPr algn="ctr"/>
            <a:r>
              <a:rPr lang="en-US" u="none">
                <a:solidFill>
                  <a:schemeClr val="bg1"/>
                </a:solidFill>
              </a:rPr>
              <a:t>Problem4</a:t>
            </a:r>
          </a:p>
        </p:txBody>
      </p:sp>
      <p:grpSp>
        <p:nvGrpSpPr>
          <p:cNvPr id="2" name="Group 7"/>
          <p:cNvGrpSpPr>
            <a:grpSpLocks/>
          </p:cNvGrpSpPr>
          <p:nvPr/>
        </p:nvGrpSpPr>
        <p:grpSpPr bwMode="auto">
          <a:xfrm>
            <a:off x="1216025" y="1751013"/>
            <a:ext cx="1438275" cy="3957637"/>
            <a:chOff x="766" y="1103"/>
            <a:chExt cx="906" cy="2493"/>
          </a:xfrm>
        </p:grpSpPr>
        <p:grpSp>
          <p:nvGrpSpPr>
            <p:cNvPr id="26662" name="Group 8"/>
            <p:cNvGrpSpPr>
              <a:grpSpLocks/>
            </p:cNvGrpSpPr>
            <p:nvPr/>
          </p:nvGrpSpPr>
          <p:grpSpPr bwMode="auto">
            <a:xfrm>
              <a:off x="766" y="1328"/>
              <a:ext cx="906" cy="2268"/>
              <a:chOff x="766" y="1328"/>
              <a:chExt cx="906" cy="2268"/>
            </a:xfrm>
          </p:grpSpPr>
          <p:sp>
            <p:nvSpPr>
              <p:cNvPr id="26664" name="Text Box 9"/>
              <p:cNvSpPr txBox="1">
                <a:spLocks noChangeAspect="1" noChangeArrowheads="1"/>
              </p:cNvSpPr>
              <p:nvPr/>
            </p:nvSpPr>
            <p:spPr bwMode="auto">
              <a:xfrm>
                <a:off x="871" y="1328"/>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Self-explain</a:t>
                </a:r>
              </a:p>
              <a:p>
                <a:pPr algn="ctr"/>
                <a:r>
                  <a:rPr lang="en-US" sz="1600" u="none"/>
                  <a:t>Complete</a:t>
                </a:r>
              </a:p>
            </p:txBody>
          </p:sp>
          <p:sp>
            <p:nvSpPr>
              <p:cNvPr id="26665" name="Text Box 10"/>
              <p:cNvSpPr txBox="1">
                <a:spLocks noChangeAspect="1" noChangeArrowheads="1"/>
              </p:cNvSpPr>
              <p:nvPr/>
            </p:nvSpPr>
            <p:spPr bwMode="auto">
              <a:xfrm>
                <a:off x="871" y="1911"/>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Self-explain</a:t>
                </a:r>
              </a:p>
              <a:p>
                <a:pPr algn="ctr"/>
                <a:r>
                  <a:rPr lang="en-US" sz="1600" u="none"/>
                  <a:t>Incomplete</a:t>
                </a:r>
              </a:p>
            </p:txBody>
          </p:sp>
          <p:sp>
            <p:nvSpPr>
              <p:cNvPr id="26666" name="Text Box 11"/>
              <p:cNvSpPr txBox="1">
                <a:spLocks noChangeAspect="1" noChangeArrowheads="1"/>
              </p:cNvSpPr>
              <p:nvPr/>
            </p:nvSpPr>
            <p:spPr bwMode="auto">
              <a:xfrm>
                <a:off x="871" y="2494"/>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Paraphrase</a:t>
                </a:r>
              </a:p>
              <a:p>
                <a:pPr algn="ctr"/>
                <a:r>
                  <a:rPr lang="en-US" sz="1600" u="none"/>
                  <a:t>Complete</a:t>
                </a:r>
              </a:p>
            </p:txBody>
          </p:sp>
          <p:sp>
            <p:nvSpPr>
              <p:cNvPr id="26667" name="Text Box 12"/>
              <p:cNvSpPr txBox="1">
                <a:spLocks noChangeAspect="1" noChangeArrowheads="1"/>
              </p:cNvSpPr>
              <p:nvPr/>
            </p:nvSpPr>
            <p:spPr bwMode="auto">
              <a:xfrm>
                <a:off x="871" y="3078"/>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Paraphrase</a:t>
                </a:r>
              </a:p>
              <a:p>
                <a:pPr algn="ctr"/>
                <a:r>
                  <a:rPr lang="en-US" sz="1600" u="none"/>
                  <a:t>Incomplete</a:t>
                </a:r>
              </a:p>
            </p:txBody>
          </p:sp>
          <p:cxnSp>
            <p:nvCxnSpPr>
              <p:cNvPr id="26668" name="AutoShape 13"/>
              <p:cNvCxnSpPr>
                <a:cxnSpLocks noChangeShapeType="1"/>
                <a:stCxn id="500739" idx="3"/>
                <a:endCxn id="26664" idx="1"/>
              </p:cNvCxnSpPr>
              <p:nvPr/>
            </p:nvCxnSpPr>
            <p:spPr bwMode="auto">
              <a:xfrm flipV="1">
                <a:off x="766" y="1587"/>
                <a:ext cx="105" cy="929"/>
              </a:xfrm>
              <a:prstGeom prst="straightConnector1">
                <a:avLst/>
              </a:prstGeom>
              <a:noFill/>
              <a:ln w="12700">
                <a:solidFill>
                  <a:schemeClr val="tx1"/>
                </a:solidFill>
                <a:round/>
                <a:headEnd type="none" w="sm" len="sm"/>
                <a:tailEnd type="stealth" w="sm" len="sm"/>
              </a:ln>
            </p:spPr>
          </p:cxnSp>
          <p:cxnSp>
            <p:nvCxnSpPr>
              <p:cNvPr id="26669" name="AutoShape 14"/>
              <p:cNvCxnSpPr>
                <a:cxnSpLocks noChangeShapeType="1"/>
                <a:stCxn id="500739" idx="3"/>
                <a:endCxn id="26665" idx="1"/>
              </p:cNvCxnSpPr>
              <p:nvPr/>
            </p:nvCxnSpPr>
            <p:spPr bwMode="auto">
              <a:xfrm flipV="1">
                <a:off x="766" y="2170"/>
                <a:ext cx="105" cy="346"/>
              </a:xfrm>
              <a:prstGeom prst="straightConnector1">
                <a:avLst/>
              </a:prstGeom>
              <a:noFill/>
              <a:ln w="12700">
                <a:solidFill>
                  <a:schemeClr val="tx1"/>
                </a:solidFill>
                <a:round/>
                <a:headEnd type="none" w="sm" len="sm"/>
                <a:tailEnd type="stealth" w="sm" len="sm"/>
              </a:ln>
            </p:spPr>
          </p:cxnSp>
          <p:cxnSp>
            <p:nvCxnSpPr>
              <p:cNvPr id="26670" name="AutoShape 15"/>
              <p:cNvCxnSpPr>
                <a:cxnSpLocks noChangeShapeType="1"/>
                <a:stCxn id="500739" idx="3"/>
                <a:endCxn id="26666" idx="1"/>
              </p:cNvCxnSpPr>
              <p:nvPr/>
            </p:nvCxnSpPr>
            <p:spPr bwMode="auto">
              <a:xfrm>
                <a:off x="766" y="2516"/>
                <a:ext cx="105" cy="237"/>
              </a:xfrm>
              <a:prstGeom prst="straightConnector1">
                <a:avLst/>
              </a:prstGeom>
              <a:noFill/>
              <a:ln w="12700">
                <a:solidFill>
                  <a:schemeClr val="tx1"/>
                </a:solidFill>
                <a:round/>
                <a:headEnd type="none" w="sm" len="sm"/>
                <a:tailEnd type="stealth" w="sm" len="sm"/>
              </a:ln>
            </p:spPr>
          </p:cxnSp>
          <p:cxnSp>
            <p:nvCxnSpPr>
              <p:cNvPr id="26671" name="AutoShape 16"/>
              <p:cNvCxnSpPr>
                <a:cxnSpLocks noChangeShapeType="1"/>
                <a:stCxn id="500739" idx="3"/>
                <a:endCxn id="26667" idx="1"/>
              </p:cNvCxnSpPr>
              <p:nvPr/>
            </p:nvCxnSpPr>
            <p:spPr bwMode="auto">
              <a:xfrm>
                <a:off x="766" y="2516"/>
                <a:ext cx="105" cy="821"/>
              </a:xfrm>
              <a:prstGeom prst="straightConnector1">
                <a:avLst/>
              </a:prstGeom>
              <a:noFill/>
              <a:ln w="12700">
                <a:solidFill>
                  <a:schemeClr val="tx1"/>
                </a:solidFill>
                <a:round/>
                <a:headEnd type="none" w="sm" len="sm"/>
                <a:tailEnd type="stealth" w="sm" len="sm"/>
              </a:ln>
            </p:spPr>
          </p:cxnSp>
          <p:cxnSp>
            <p:nvCxnSpPr>
              <p:cNvPr id="26672" name="AutoShape 17"/>
              <p:cNvCxnSpPr>
                <a:cxnSpLocks noChangeShapeType="1"/>
                <a:stCxn id="500740" idx="1"/>
                <a:endCxn id="26664" idx="3"/>
              </p:cNvCxnSpPr>
              <p:nvPr/>
            </p:nvCxnSpPr>
            <p:spPr bwMode="auto">
              <a:xfrm flipH="1" flipV="1">
                <a:off x="1604" y="1587"/>
                <a:ext cx="68" cy="929"/>
              </a:xfrm>
              <a:prstGeom prst="straightConnector1">
                <a:avLst/>
              </a:prstGeom>
              <a:noFill/>
              <a:ln w="12700">
                <a:solidFill>
                  <a:schemeClr val="tx1"/>
                </a:solidFill>
                <a:round/>
                <a:headEnd type="stealth" w="sm" len="sm"/>
                <a:tailEnd type="none" w="sm" len="sm"/>
              </a:ln>
            </p:spPr>
          </p:cxnSp>
          <p:cxnSp>
            <p:nvCxnSpPr>
              <p:cNvPr id="26673" name="AutoShape 18"/>
              <p:cNvCxnSpPr>
                <a:cxnSpLocks noChangeShapeType="1"/>
                <a:stCxn id="500740" idx="1"/>
                <a:endCxn id="26665" idx="3"/>
              </p:cNvCxnSpPr>
              <p:nvPr/>
            </p:nvCxnSpPr>
            <p:spPr bwMode="auto">
              <a:xfrm flipH="1" flipV="1">
                <a:off x="1604" y="2170"/>
                <a:ext cx="68" cy="346"/>
              </a:xfrm>
              <a:prstGeom prst="straightConnector1">
                <a:avLst/>
              </a:prstGeom>
              <a:noFill/>
              <a:ln w="12700">
                <a:solidFill>
                  <a:schemeClr val="tx1"/>
                </a:solidFill>
                <a:round/>
                <a:headEnd type="stealth" w="sm" len="sm"/>
                <a:tailEnd type="none" w="sm" len="sm"/>
              </a:ln>
            </p:spPr>
          </p:cxnSp>
          <p:cxnSp>
            <p:nvCxnSpPr>
              <p:cNvPr id="26674" name="AutoShape 19"/>
              <p:cNvCxnSpPr>
                <a:cxnSpLocks noChangeShapeType="1"/>
                <a:stCxn id="500740" idx="1"/>
                <a:endCxn id="26666" idx="3"/>
              </p:cNvCxnSpPr>
              <p:nvPr/>
            </p:nvCxnSpPr>
            <p:spPr bwMode="auto">
              <a:xfrm flipH="1">
                <a:off x="1604" y="2516"/>
                <a:ext cx="68" cy="237"/>
              </a:xfrm>
              <a:prstGeom prst="straightConnector1">
                <a:avLst/>
              </a:prstGeom>
              <a:noFill/>
              <a:ln w="12700">
                <a:solidFill>
                  <a:schemeClr val="tx1"/>
                </a:solidFill>
                <a:round/>
                <a:headEnd type="stealth" w="sm" len="sm"/>
                <a:tailEnd type="none" w="sm" len="sm"/>
              </a:ln>
            </p:spPr>
          </p:cxnSp>
          <p:cxnSp>
            <p:nvCxnSpPr>
              <p:cNvPr id="26675" name="AutoShape 20"/>
              <p:cNvCxnSpPr>
                <a:cxnSpLocks noChangeShapeType="1"/>
                <a:stCxn id="500740" idx="1"/>
                <a:endCxn id="26667" idx="3"/>
              </p:cNvCxnSpPr>
              <p:nvPr/>
            </p:nvCxnSpPr>
            <p:spPr bwMode="auto">
              <a:xfrm flipH="1">
                <a:off x="1604" y="2516"/>
                <a:ext cx="68" cy="821"/>
              </a:xfrm>
              <a:prstGeom prst="straightConnector1">
                <a:avLst/>
              </a:prstGeom>
              <a:noFill/>
              <a:ln w="12700">
                <a:solidFill>
                  <a:schemeClr val="tx1"/>
                </a:solidFill>
                <a:round/>
                <a:headEnd type="stealth" w="sm" len="sm"/>
                <a:tailEnd type="none" w="sm" len="sm"/>
              </a:ln>
            </p:spPr>
          </p:cxnSp>
        </p:grpSp>
        <p:sp>
          <p:nvSpPr>
            <p:cNvPr id="26663" name="Rectangle 21"/>
            <p:cNvSpPr>
              <a:spLocks noChangeArrowheads="1"/>
            </p:cNvSpPr>
            <p:nvPr/>
          </p:nvSpPr>
          <p:spPr bwMode="auto">
            <a:xfrm>
              <a:off x="846" y="1103"/>
              <a:ext cx="788" cy="231"/>
            </a:xfrm>
            <a:prstGeom prst="rect">
              <a:avLst/>
            </a:prstGeom>
            <a:noFill/>
            <a:ln w="12700">
              <a:noFill/>
              <a:miter lim="800000"/>
              <a:headEnd type="none" w="sm" len="sm"/>
              <a:tailEnd type="none" w="sm" len="sm"/>
            </a:ln>
          </p:spPr>
          <p:txBody>
            <a:bodyPr wrap="none">
              <a:spAutoFit/>
            </a:bodyPr>
            <a:lstStyle/>
            <a:p>
              <a:r>
                <a:rPr lang="en-US" sz="1800" u="none">
                  <a:latin typeface="Arial" charset="0"/>
                </a:rPr>
                <a:t>Example1</a:t>
              </a:r>
            </a:p>
          </p:txBody>
        </p:sp>
      </p:grpSp>
      <p:grpSp>
        <p:nvGrpSpPr>
          <p:cNvPr id="4" name="Group 22"/>
          <p:cNvGrpSpPr>
            <a:grpSpLocks/>
          </p:cNvGrpSpPr>
          <p:nvPr/>
        </p:nvGrpSpPr>
        <p:grpSpPr bwMode="auto">
          <a:xfrm>
            <a:off x="3765550" y="1751013"/>
            <a:ext cx="1527175" cy="3957637"/>
            <a:chOff x="2372" y="1103"/>
            <a:chExt cx="962" cy="2493"/>
          </a:xfrm>
        </p:grpSpPr>
        <p:grpSp>
          <p:nvGrpSpPr>
            <p:cNvPr id="26648" name="Group 23"/>
            <p:cNvGrpSpPr>
              <a:grpSpLocks/>
            </p:cNvGrpSpPr>
            <p:nvPr/>
          </p:nvGrpSpPr>
          <p:grpSpPr bwMode="auto">
            <a:xfrm>
              <a:off x="2372" y="1328"/>
              <a:ext cx="962" cy="2268"/>
              <a:chOff x="2372" y="1328"/>
              <a:chExt cx="962" cy="2268"/>
            </a:xfrm>
          </p:grpSpPr>
          <p:sp>
            <p:nvSpPr>
              <p:cNvPr id="26650" name="Text Box 24"/>
              <p:cNvSpPr txBox="1">
                <a:spLocks noChangeAspect="1" noChangeArrowheads="1"/>
              </p:cNvSpPr>
              <p:nvPr/>
            </p:nvSpPr>
            <p:spPr bwMode="auto">
              <a:xfrm>
                <a:off x="2499" y="1328"/>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Self-explain</a:t>
                </a:r>
              </a:p>
              <a:p>
                <a:pPr algn="ctr"/>
                <a:r>
                  <a:rPr lang="en-US" sz="1600" u="none"/>
                  <a:t>Complete</a:t>
                </a:r>
              </a:p>
            </p:txBody>
          </p:sp>
          <p:sp>
            <p:nvSpPr>
              <p:cNvPr id="26651" name="Text Box 25"/>
              <p:cNvSpPr txBox="1">
                <a:spLocks noChangeAspect="1" noChangeArrowheads="1"/>
              </p:cNvSpPr>
              <p:nvPr/>
            </p:nvSpPr>
            <p:spPr bwMode="auto">
              <a:xfrm>
                <a:off x="2499" y="1911"/>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Self-explain</a:t>
                </a:r>
              </a:p>
              <a:p>
                <a:pPr algn="ctr"/>
                <a:r>
                  <a:rPr lang="en-US" sz="1600" u="none"/>
                  <a:t>Incomplete</a:t>
                </a:r>
              </a:p>
            </p:txBody>
          </p:sp>
          <p:sp>
            <p:nvSpPr>
              <p:cNvPr id="26652" name="Text Box 26"/>
              <p:cNvSpPr txBox="1">
                <a:spLocks noChangeAspect="1" noChangeArrowheads="1"/>
              </p:cNvSpPr>
              <p:nvPr/>
            </p:nvSpPr>
            <p:spPr bwMode="auto">
              <a:xfrm>
                <a:off x="2499" y="2494"/>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Paraphrase</a:t>
                </a:r>
              </a:p>
              <a:p>
                <a:pPr algn="ctr"/>
                <a:r>
                  <a:rPr lang="en-US" sz="1600" u="none"/>
                  <a:t>Complete</a:t>
                </a:r>
              </a:p>
            </p:txBody>
          </p:sp>
          <p:sp>
            <p:nvSpPr>
              <p:cNvPr id="26653" name="Text Box 27"/>
              <p:cNvSpPr txBox="1">
                <a:spLocks noChangeAspect="1" noChangeArrowheads="1"/>
              </p:cNvSpPr>
              <p:nvPr/>
            </p:nvSpPr>
            <p:spPr bwMode="auto">
              <a:xfrm>
                <a:off x="2499" y="3078"/>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Paraphrase</a:t>
                </a:r>
              </a:p>
              <a:p>
                <a:pPr algn="ctr"/>
                <a:r>
                  <a:rPr lang="en-US" sz="1600" u="none"/>
                  <a:t>Incomplete</a:t>
                </a:r>
              </a:p>
            </p:txBody>
          </p:sp>
          <p:cxnSp>
            <p:nvCxnSpPr>
              <p:cNvPr id="26654" name="AutoShape 28"/>
              <p:cNvCxnSpPr>
                <a:cxnSpLocks noChangeShapeType="1"/>
                <a:stCxn id="500740" idx="3"/>
                <a:endCxn id="26650" idx="1"/>
              </p:cNvCxnSpPr>
              <p:nvPr/>
            </p:nvCxnSpPr>
            <p:spPr bwMode="auto">
              <a:xfrm flipV="1">
                <a:off x="2372" y="1587"/>
                <a:ext cx="127" cy="929"/>
              </a:xfrm>
              <a:prstGeom prst="straightConnector1">
                <a:avLst/>
              </a:prstGeom>
              <a:noFill/>
              <a:ln w="12700">
                <a:solidFill>
                  <a:schemeClr val="tx1"/>
                </a:solidFill>
                <a:round/>
                <a:headEnd type="none" w="sm" len="sm"/>
                <a:tailEnd type="stealth" w="sm" len="sm"/>
              </a:ln>
            </p:spPr>
          </p:cxnSp>
          <p:cxnSp>
            <p:nvCxnSpPr>
              <p:cNvPr id="26655" name="AutoShape 29"/>
              <p:cNvCxnSpPr>
                <a:cxnSpLocks noChangeShapeType="1"/>
                <a:stCxn id="500740" idx="3"/>
                <a:endCxn id="26651" idx="1"/>
              </p:cNvCxnSpPr>
              <p:nvPr/>
            </p:nvCxnSpPr>
            <p:spPr bwMode="auto">
              <a:xfrm flipV="1">
                <a:off x="2372" y="2170"/>
                <a:ext cx="127" cy="346"/>
              </a:xfrm>
              <a:prstGeom prst="straightConnector1">
                <a:avLst/>
              </a:prstGeom>
              <a:noFill/>
              <a:ln w="12700">
                <a:solidFill>
                  <a:schemeClr val="tx1"/>
                </a:solidFill>
                <a:round/>
                <a:headEnd type="none" w="sm" len="sm"/>
                <a:tailEnd type="stealth" w="sm" len="sm"/>
              </a:ln>
            </p:spPr>
          </p:cxnSp>
          <p:cxnSp>
            <p:nvCxnSpPr>
              <p:cNvPr id="26656" name="AutoShape 30"/>
              <p:cNvCxnSpPr>
                <a:cxnSpLocks noChangeShapeType="1"/>
                <a:stCxn id="500740" idx="3"/>
                <a:endCxn id="26652" idx="1"/>
              </p:cNvCxnSpPr>
              <p:nvPr/>
            </p:nvCxnSpPr>
            <p:spPr bwMode="auto">
              <a:xfrm>
                <a:off x="2372" y="2516"/>
                <a:ext cx="127" cy="237"/>
              </a:xfrm>
              <a:prstGeom prst="straightConnector1">
                <a:avLst/>
              </a:prstGeom>
              <a:noFill/>
              <a:ln w="12700">
                <a:solidFill>
                  <a:schemeClr val="tx1"/>
                </a:solidFill>
                <a:round/>
                <a:headEnd type="none" w="sm" len="sm"/>
                <a:tailEnd type="stealth" w="sm" len="sm"/>
              </a:ln>
            </p:spPr>
          </p:cxnSp>
          <p:cxnSp>
            <p:nvCxnSpPr>
              <p:cNvPr id="26657" name="AutoShape 31"/>
              <p:cNvCxnSpPr>
                <a:cxnSpLocks noChangeShapeType="1"/>
                <a:stCxn id="500740" idx="3"/>
                <a:endCxn id="26653" idx="1"/>
              </p:cNvCxnSpPr>
              <p:nvPr/>
            </p:nvCxnSpPr>
            <p:spPr bwMode="auto">
              <a:xfrm>
                <a:off x="2372" y="2516"/>
                <a:ext cx="127" cy="821"/>
              </a:xfrm>
              <a:prstGeom prst="straightConnector1">
                <a:avLst/>
              </a:prstGeom>
              <a:noFill/>
              <a:ln w="12700">
                <a:solidFill>
                  <a:schemeClr val="tx1"/>
                </a:solidFill>
                <a:round/>
                <a:headEnd type="none" w="sm" len="sm"/>
                <a:tailEnd type="stealth" w="sm" len="sm"/>
              </a:ln>
            </p:spPr>
          </p:cxnSp>
          <p:cxnSp>
            <p:nvCxnSpPr>
              <p:cNvPr id="26658" name="AutoShape 32"/>
              <p:cNvCxnSpPr>
                <a:cxnSpLocks noChangeShapeType="1"/>
                <a:stCxn id="500741" idx="1"/>
                <a:endCxn id="26650" idx="3"/>
              </p:cNvCxnSpPr>
              <p:nvPr/>
            </p:nvCxnSpPr>
            <p:spPr bwMode="auto">
              <a:xfrm flipH="1" flipV="1">
                <a:off x="3232" y="1587"/>
                <a:ext cx="102" cy="929"/>
              </a:xfrm>
              <a:prstGeom prst="straightConnector1">
                <a:avLst/>
              </a:prstGeom>
              <a:noFill/>
              <a:ln w="12700">
                <a:solidFill>
                  <a:schemeClr val="tx1"/>
                </a:solidFill>
                <a:round/>
                <a:headEnd type="stealth" w="sm" len="sm"/>
                <a:tailEnd type="none" w="sm" len="sm"/>
              </a:ln>
            </p:spPr>
          </p:cxnSp>
          <p:cxnSp>
            <p:nvCxnSpPr>
              <p:cNvPr id="26659" name="AutoShape 33"/>
              <p:cNvCxnSpPr>
                <a:cxnSpLocks noChangeShapeType="1"/>
                <a:stCxn id="500741" idx="1"/>
                <a:endCxn id="26651" idx="3"/>
              </p:cNvCxnSpPr>
              <p:nvPr/>
            </p:nvCxnSpPr>
            <p:spPr bwMode="auto">
              <a:xfrm flipH="1" flipV="1">
                <a:off x="3232" y="2170"/>
                <a:ext cx="102" cy="346"/>
              </a:xfrm>
              <a:prstGeom prst="straightConnector1">
                <a:avLst/>
              </a:prstGeom>
              <a:noFill/>
              <a:ln w="12700">
                <a:solidFill>
                  <a:schemeClr val="tx1"/>
                </a:solidFill>
                <a:round/>
                <a:headEnd type="stealth" w="sm" len="sm"/>
                <a:tailEnd type="none" w="sm" len="sm"/>
              </a:ln>
            </p:spPr>
          </p:cxnSp>
          <p:cxnSp>
            <p:nvCxnSpPr>
              <p:cNvPr id="26660" name="AutoShape 34"/>
              <p:cNvCxnSpPr>
                <a:cxnSpLocks noChangeShapeType="1"/>
                <a:stCxn id="500741" idx="1"/>
                <a:endCxn id="26652" idx="3"/>
              </p:cNvCxnSpPr>
              <p:nvPr/>
            </p:nvCxnSpPr>
            <p:spPr bwMode="auto">
              <a:xfrm flipH="1">
                <a:off x="3232" y="2516"/>
                <a:ext cx="102" cy="237"/>
              </a:xfrm>
              <a:prstGeom prst="straightConnector1">
                <a:avLst/>
              </a:prstGeom>
              <a:noFill/>
              <a:ln w="12700">
                <a:solidFill>
                  <a:schemeClr val="tx1"/>
                </a:solidFill>
                <a:round/>
                <a:headEnd type="stealth" w="sm" len="sm"/>
                <a:tailEnd type="none" w="sm" len="sm"/>
              </a:ln>
            </p:spPr>
          </p:cxnSp>
          <p:cxnSp>
            <p:nvCxnSpPr>
              <p:cNvPr id="26661" name="AutoShape 35"/>
              <p:cNvCxnSpPr>
                <a:cxnSpLocks noChangeShapeType="1"/>
                <a:stCxn id="500741" idx="1"/>
                <a:endCxn id="26653" idx="3"/>
              </p:cNvCxnSpPr>
              <p:nvPr/>
            </p:nvCxnSpPr>
            <p:spPr bwMode="auto">
              <a:xfrm flipH="1">
                <a:off x="3232" y="2516"/>
                <a:ext cx="102" cy="821"/>
              </a:xfrm>
              <a:prstGeom prst="straightConnector1">
                <a:avLst/>
              </a:prstGeom>
              <a:noFill/>
              <a:ln w="12700">
                <a:solidFill>
                  <a:schemeClr val="tx1"/>
                </a:solidFill>
                <a:round/>
                <a:headEnd type="stealth" w="sm" len="sm"/>
                <a:tailEnd type="none" w="sm" len="sm"/>
              </a:ln>
            </p:spPr>
          </p:cxnSp>
        </p:grpSp>
        <p:sp>
          <p:nvSpPr>
            <p:cNvPr id="26649" name="Rectangle 36"/>
            <p:cNvSpPr>
              <a:spLocks noChangeArrowheads="1"/>
            </p:cNvSpPr>
            <p:nvPr/>
          </p:nvSpPr>
          <p:spPr bwMode="auto">
            <a:xfrm>
              <a:off x="2474" y="1103"/>
              <a:ext cx="788" cy="231"/>
            </a:xfrm>
            <a:prstGeom prst="rect">
              <a:avLst/>
            </a:prstGeom>
            <a:noFill/>
            <a:ln w="12700">
              <a:noFill/>
              <a:miter lim="800000"/>
              <a:headEnd type="none" w="sm" len="sm"/>
              <a:tailEnd type="none" w="sm" len="sm"/>
            </a:ln>
          </p:spPr>
          <p:txBody>
            <a:bodyPr wrap="none">
              <a:spAutoFit/>
            </a:bodyPr>
            <a:lstStyle/>
            <a:p>
              <a:r>
                <a:rPr lang="en-US" sz="1800" u="none">
                  <a:latin typeface="Arial" charset="0"/>
                </a:rPr>
                <a:t>Example2</a:t>
              </a:r>
            </a:p>
          </p:txBody>
        </p:sp>
      </p:grpSp>
      <p:grpSp>
        <p:nvGrpSpPr>
          <p:cNvPr id="6" name="Group 37"/>
          <p:cNvGrpSpPr>
            <a:grpSpLocks/>
          </p:cNvGrpSpPr>
          <p:nvPr/>
        </p:nvGrpSpPr>
        <p:grpSpPr bwMode="auto">
          <a:xfrm>
            <a:off x="6403975" y="1751013"/>
            <a:ext cx="1509713" cy="3957637"/>
            <a:chOff x="4034" y="1103"/>
            <a:chExt cx="951" cy="2493"/>
          </a:xfrm>
        </p:grpSpPr>
        <p:grpSp>
          <p:nvGrpSpPr>
            <p:cNvPr id="26634" name="Group 38"/>
            <p:cNvGrpSpPr>
              <a:grpSpLocks/>
            </p:cNvGrpSpPr>
            <p:nvPr/>
          </p:nvGrpSpPr>
          <p:grpSpPr bwMode="auto">
            <a:xfrm>
              <a:off x="4034" y="1328"/>
              <a:ext cx="951" cy="2268"/>
              <a:chOff x="4034" y="1328"/>
              <a:chExt cx="951" cy="2268"/>
            </a:xfrm>
          </p:grpSpPr>
          <p:sp>
            <p:nvSpPr>
              <p:cNvPr id="26636" name="Text Box 39"/>
              <p:cNvSpPr txBox="1">
                <a:spLocks noChangeAspect="1" noChangeArrowheads="1"/>
              </p:cNvSpPr>
              <p:nvPr/>
            </p:nvSpPr>
            <p:spPr bwMode="auto">
              <a:xfrm>
                <a:off x="4160" y="1328"/>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Self-explain</a:t>
                </a:r>
              </a:p>
              <a:p>
                <a:pPr algn="ctr"/>
                <a:r>
                  <a:rPr lang="en-US" sz="1600" u="none"/>
                  <a:t>Complete</a:t>
                </a:r>
              </a:p>
            </p:txBody>
          </p:sp>
          <p:sp>
            <p:nvSpPr>
              <p:cNvPr id="26637" name="Text Box 40"/>
              <p:cNvSpPr txBox="1">
                <a:spLocks noChangeAspect="1" noChangeArrowheads="1"/>
              </p:cNvSpPr>
              <p:nvPr/>
            </p:nvSpPr>
            <p:spPr bwMode="auto">
              <a:xfrm>
                <a:off x="4160" y="1911"/>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Self-explain</a:t>
                </a:r>
              </a:p>
              <a:p>
                <a:pPr algn="ctr"/>
                <a:r>
                  <a:rPr lang="en-US" sz="1600" u="none"/>
                  <a:t>Incomplete</a:t>
                </a:r>
              </a:p>
            </p:txBody>
          </p:sp>
          <p:sp>
            <p:nvSpPr>
              <p:cNvPr id="26638" name="Text Box 41"/>
              <p:cNvSpPr txBox="1">
                <a:spLocks noChangeAspect="1" noChangeArrowheads="1"/>
              </p:cNvSpPr>
              <p:nvPr/>
            </p:nvSpPr>
            <p:spPr bwMode="auto">
              <a:xfrm>
                <a:off x="4160" y="2494"/>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Paraphrase</a:t>
                </a:r>
              </a:p>
              <a:p>
                <a:pPr algn="ctr"/>
                <a:r>
                  <a:rPr lang="en-US" sz="1600" u="none"/>
                  <a:t>Complete</a:t>
                </a:r>
              </a:p>
            </p:txBody>
          </p:sp>
          <p:sp>
            <p:nvSpPr>
              <p:cNvPr id="26639" name="Text Box 42"/>
              <p:cNvSpPr txBox="1">
                <a:spLocks noChangeAspect="1" noChangeArrowheads="1"/>
              </p:cNvSpPr>
              <p:nvPr/>
            </p:nvSpPr>
            <p:spPr bwMode="auto">
              <a:xfrm>
                <a:off x="4160" y="3078"/>
                <a:ext cx="733" cy="518"/>
              </a:xfrm>
              <a:prstGeom prst="rect">
                <a:avLst/>
              </a:prstGeom>
              <a:solidFill>
                <a:srgbClr val="95B5FF"/>
              </a:solidFill>
              <a:ln w="12700">
                <a:solidFill>
                  <a:schemeClr val="tx1"/>
                </a:solidFill>
                <a:miter lim="800000"/>
                <a:headEnd type="none" w="sm" len="sm"/>
                <a:tailEnd type="none" w="sm" len="sm"/>
              </a:ln>
            </p:spPr>
            <p:txBody>
              <a:bodyPr wrap="none" anchor="ctr"/>
              <a:lstStyle/>
              <a:p>
                <a:pPr algn="ctr"/>
                <a:r>
                  <a:rPr lang="en-US" sz="1600" u="none"/>
                  <a:t>Paraphrase</a:t>
                </a:r>
              </a:p>
              <a:p>
                <a:pPr algn="ctr"/>
                <a:r>
                  <a:rPr lang="en-US" sz="1600" u="none"/>
                  <a:t>Incomplete</a:t>
                </a:r>
              </a:p>
            </p:txBody>
          </p:sp>
          <p:cxnSp>
            <p:nvCxnSpPr>
              <p:cNvPr id="26640" name="AutoShape 43"/>
              <p:cNvCxnSpPr>
                <a:cxnSpLocks noChangeShapeType="1"/>
                <a:stCxn id="500741" idx="3"/>
                <a:endCxn id="26636" idx="1"/>
              </p:cNvCxnSpPr>
              <p:nvPr/>
            </p:nvCxnSpPr>
            <p:spPr bwMode="auto">
              <a:xfrm flipV="1">
                <a:off x="4034" y="1587"/>
                <a:ext cx="126" cy="929"/>
              </a:xfrm>
              <a:prstGeom prst="straightConnector1">
                <a:avLst/>
              </a:prstGeom>
              <a:noFill/>
              <a:ln w="12700">
                <a:solidFill>
                  <a:schemeClr val="tx1"/>
                </a:solidFill>
                <a:round/>
                <a:headEnd type="none" w="sm" len="sm"/>
                <a:tailEnd type="stealth" w="sm" len="sm"/>
              </a:ln>
            </p:spPr>
          </p:cxnSp>
          <p:cxnSp>
            <p:nvCxnSpPr>
              <p:cNvPr id="26641" name="AutoShape 44"/>
              <p:cNvCxnSpPr>
                <a:cxnSpLocks noChangeShapeType="1"/>
                <a:stCxn id="500741" idx="3"/>
                <a:endCxn id="26637" idx="1"/>
              </p:cNvCxnSpPr>
              <p:nvPr/>
            </p:nvCxnSpPr>
            <p:spPr bwMode="auto">
              <a:xfrm flipV="1">
                <a:off x="4034" y="2170"/>
                <a:ext cx="126" cy="346"/>
              </a:xfrm>
              <a:prstGeom prst="straightConnector1">
                <a:avLst/>
              </a:prstGeom>
              <a:noFill/>
              <a:ln w="12700">
                <a:solidFill>
                  <a:schemeClr val="tx1"/>
                </a:solidFill>
                <a:round/>
                <a:headEnd type="none" w="sm" len="sm"/>
                <a:tailEnd type="stealth" w="sm" len="sm"/>
              </a:ln>
            </p:spPr>
          </p:cxnSp>
          <p:cxnSp>
            <p:nvCxnSpPr>
              <p:cNvPr id="26642" name="AutoShape 45"/>
              <p:cNvCxnSpPr>
                <a:cxnSpLocks noChangeShapeType="1"/>
                <a:stCxn id="500741" idx="3"/>
                <a:endCxn id="26638" idx="1"/>
              </p:cNvCxnSpPr>
              <p:nvPr/>
            </p:nvCxnSpPr>
            <p:spPr bwMode="auto">
              <a:xfrm>
                <a:off x="4034" y="2516"/>
                <a:ext cx="126" cy="237"/>
              </a:xfrm>
              <a:prstGeom prst="straightConnector1">
                <a:avLst/>
              </a:prstGeom>
              <a:noFill/>
              <a:ln w="12700">
                <a:solidFill>
                  <a:schemeClr val="tx1"/>
                </a:solidFill>
                <a:round/>
                <a:headEnd type="none" w="sm" len="sm"/>
                <a:tailEnd type="stealth" w="sm" len="sm"/>
              </a:ln>
            </p:spPr>
          </p:cxnSp>
          <p:cxnSp>
            <p:nvCxnSpPr>
              <p:cNvPr id="26643" name="AutoShape 46"/>
              <p:cNvCxnSpPr>
                <a:cxnSpLocks noChangeShapeType="1"/>
                <a:stCxn id="500741" idx="3"/>
                <a:endCxn id="26639" idx="1"/>
              </p:cNvCxnSpPr>
              <p:nvPr/>
            </p:nvCxnSpPr>
            <p:spPr bwMode="auto">
              <a:xfrm>
                <a:off x="4034" y="2516"/>
                <a:ext cx="126" cy="821"/>
              </a:xfrm>
              <a:prstGeom prst="straightConnector1">
                <a:avLst/>
              </a:prstGeom>
              <a:noFill/>
              <a:ln w="12700">
                <a:solidFill>
                  <a:schemeClr val="tx1"/>
                </a:solidFill>
                <a:round/>
                <a:headEnd type="none" w="sm" len="sm"/>
                <a:tailEnd type="stealth" w="sm" len="sm"/>
              </a:ln>
            </p:spPr>
          </p:cxnSp>
          <p:cxnSp>
            <p:nvCxnSpPr>
              <p:cNvPr id="26644" name="AutoShape 47"/>
              <p:cNvCxnSpPr>
                <a:cxnSpLocks noChangeShapeType="1"/>
                <a:stCxn id="500742" idx="1"/>
                <a:endCxn id="26636" idx="3"/>
              </p:cNvCxnSpPr>
              <p:nvPr/>
            </p:nvCxnSpPr>
            <p:spPr bwMode="auto">
              <a:xfrm flipH="1" flipV="1">
                <a:off x="4893" y="1587"/>
                <a:ext cx="92" cy="929"/>
              </a:xfrm>
              <a:prstGeom prst="straightConnector1">
                <a:avLst/>
              </a:prstGeom>
              <a:noFill/>
              <a:ln w="12700">
                <a:solidFill>
                  <a:schemeClr val="tx1"/>
                </a:solidFill>
                <a:round/>
                <a:headEnd type="stealth" w="sm" len="sm"/>
                <a:tailEnd type="none" w="sm" len="sm"/>
              </a:ln>
            </p:spPr>
          </p:cxnSp>
          <p:cxnSp>
            <p:nvCxnSpPr>
              <p:cNvPr id="26645" name="AutoShape 48"/>
              <p:cNvCxnSpPr>
                <a:cxnSpLocks noChangeShapeType="1"/>
                <a:stCxn id="500742" idx="1"/>
                <a:endCxn id="26637" idx="3"/>
              </p:cNvCxnSpPr>
              <p:nvPr/>
            </p:nvCxnSpPr>
            <p:spPr bwMode="auto">
              <a:xfrm flipH="1" flipV="1">
                <a:off x="4893" y="2170"/>
                <a:ext cx="92" cy="346"/>
              </a:xfrm>
              <a:prstGeom prst="straightConnector1">
                <a:avLst/>
              </a:prstGeom>
              <a:noFill/>
              <a:ln w="12700">
                <a:solidFill>
                  <a:schemeClr val="tx1"/>
                </a:solidFill>
                <a:round/>
                <a:headEnd type="stealth" w="sm" len="sm"/>
                <a:tailEnd type="none" w="sm" len="sm"/>
              </a:ln>
            </p:spPr>
          </p:cxnSp>
          <p:cxnSp>
            <p:nvCxnSpPr>
              <p:cNvPr id="26646" name="AutoShape 49"/>
              <p:cNvCxnSpPr>
                <a:cxnSpLocks noChangeShapeType="1"/>
                <a:stCxn id="500742" idx="1"/>
                <a:endCxn id="26638" idx="3"/>
              </p:cNvCxnSpPr>
              <p:nvPr/>
            </p:nvCxnSpPr>
            <p:spPr bwMode="auto">
              <a:xfrm flipH="1">
                <a:off x="4893" y="2516"/>
                <a:ext cx="92" cy="237"/>
              </a:xfrm>
              <a:prstGeom prst="straightConnector1">
                <a:avLst/>
              </a:prstGeom>
              <a:noFill/>
              <a:ln w="12700">
                <a:solidFill>
                  <a:schemeClr val="tx1"/>
                </a:solidFill>
                <a:round/>
                <a:headEnd type="stealth" w="sm" len="sm"/>
                <a:tailEnd type="none" w="sm" len="sm"/>
              </a:ln>
            </p:spPr>
          </p:cxnSp>
          <p:cxnSp>
            <p:nvCxnSpPr>
              <p:cNvPr id="26647" name="AutoShape 50"/>
              <p:cNvCxnSpPr>
                <a:cxnSpLocks noChangeShapeType="1"/>
                <a:stCxn id="500742" idx="1"/>
                <a:endCxn id="26639" idx="3"/>
              </p:cNvCxnSpPr>
              <p:nvPr/>
            </p:nvCxnSpPr>
            <p:spPr bwMode="auto">
              <a:xfrm flipH="1">
                <a:off x="4893" y="2516"/>
                <a:ext cx="92" cy="821"/>
              </a:xfrm>
              <a:prstGeom prst="straightConnector1">
                <a:avLst/>
              </a:prstGeom>
              <a:noFill/>
              <a:ln w="12700">
                <a:solidFill>
                  <a:schemeClr val="tx1"/>
                </a:solidFill>
                <a:round/>
                <a:headEnd type="stealth" w="sm" len="sm"/>
                <a:tailEnd type="none" w="sm" len="sm"/>
              </a:ln>
            </p:spPr>
          </p:cxnSp>
        </p:grpSp>
        <p:sp>
          <p:nvSpPr>
            <p:cNvPr id="26635" name="Rectangle 51"/>
            <p:cNvSpPr>
              <a:spLocks noChangeArrowheads="1"/>
            </p:cNvSpPr>
            <p:nvPr/>
          </p:nvSpPr>
          <p:spPr bwMode="auto">
            <a:xfrm>
              <a:off x="4114" y="1103"/>
              <a:ext cx="788" cy="231"/>
            </a:xfrm>
            <a:prstGeom prst="rect">
              <a:avLst/>
            </a:prstGeom>
            <a:noFill/>
            <a:ln w="12700">
              <a:noFill/>
              <a:miter lim="800000"/>
              <a:headEnd type="none" w="sm" len="sm"/>
              <a:tailEnd type="none" w="sm" len="sm"/>
            </a:ln>
          </p:spPr>
          <p:txBody>
            <a:bodyPr wrap="none">
              <a:spAutoFit/>
            </a:bodyPr>
            <a:lstStyle/>
            <a:p>
              <a:r>
                <a:rPr lang="en-US" sz="1800" u="none">
                  <a:latin typeface="Arial" charset="0"/>
                </a:rPr>
                <a:t>Example3</a:t>
              </a:r>
            </a:p>
          </p:txBody>
        </p:sp>
      </p:grpSp>
    </p:spTree>
    <p:custDataLst>
      <p:tags r:id="rId1"/>
    </p:custDataLst>
  </p:cSld>
  <p:clrMapOvr>
    <a:masterClrMapping/>
  </p:clrMapOvr>
  <p:transition advTm="3667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07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074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07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07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739" grpId="0" animBg="1"/>
      <p:bldP spid="500740" grpId="0" animBg="1"/>
      <p:bldP spid="500741" grpId="0" animBg="1"/>
      <p:bldP spid="50074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smtClean="0"/>
              <a:t>In the Physics LearnLab: </a:t>
            </a:r>
            <a:br>
              <a:rPr lang="en-US" sz="4000" smtClean="0"/>
            </a:br>
            <a:r>
              <a:rPr lang="en-US" sz="4000" smtClean="0"/>
              <a:t>Spring semester 2006 at the USNA</a:t>
            </a:r>
          </a:p>
        </p:txBody>
      </p:sp>
      <p:sp>
        <p:nvSpPr>
          <p:cNvPr id="27651" name="Rectangle 3"/>
          <p:cNvSpPr>
            <a:spLocks noGrp="1" noChangeArrowheads="1"/>
          </p:cNvSpPr>
          <p:nvPr>
            <p:ph type="body" idx="1"/>
          </p:nvPr>
        </p:nvSpPr>
        <p:spPr/>
        <p:txBody>
          <a:bodyPr/>
          <a:lstStyle/>
          <a:p>
            <a:pPr marL="533400" indent="-533400">
              <a:lnSpc>
                <a:spcPct val="90000"/>
              </a:lnSpc>
              <a:spcBef>
                <a:spcPct val="100000"/>
              </a:spcBef>
              <a:buClr>
                <a:schemeClr val="tx1"/>
              </a:buClr>
              <a:buSzTx/>
              <a:buFontTx/>
              <a:buAutoNum type="arabicPeriod"/>
            </a:pPr>
            <a:r>
              <a:rPr lang="en-US" sz="2800" smtClean="0"/>
              <a:t>Normal instruction for several weeks</a:t>
            </a:r>
          </a:p>
          <a:p>
            <a:pPr marL="914400" lvl="1" indent="-457200">
              <a:lnSpc>
                <a:spcPct val="90000"/>
              </a:lnSpc>
              <a:spcBef>
                <a:spcPct val="25000"/>
              </a:spcBef>
              <a:buFontTx/>
              <a:buChar char="•"/>
            </a:pPr>
            <a:r>
              <a:rPr lang="en-US" sz="2400" smtClean="0"/>
              <a:t>Including use of Andes for homework</a:t>
            </a:r>
          </a:p>
          <a:p>
            <a:pPr marL="533400" indent="-533400">
              <a:lnSpc>
                <a:spcPct val="90000"/>
              </a:lnSpc>
              <a:spcBef>
                <a:spcPct val="100000"/>
              </a:spcBef>
              <a:buClr>
                <a:schemeClr val="tx1"/>
              </a:buClr>
              <a:buSzTx/>
              <a:buFontTx/>
              <a:buAutoNum type="arabicPeriod"/>
            </a:pPr>
            <a:r>
              <a:rPr lang="en-US" sz="2800" smtClean="0">
                <a:solidFill>
                  <a:schemeClr val="hlink"/>
                </a:solidFill>
              </a:rPr>
              <a:t>Hausmann’s study during a 2-hour physics lab period</a:t>
            </a:r>
          </a:p>
          <a:p>
            <a:pPr marL="533400" indent="-533400">
              <a:lnSpc>
                <a:spcPct val="90000"/>
              </a:lnSpc>
              <a:spcBef>
                <a:spcPct val="100000"/>
              </a:spcBef>
              <a:buClr>
                <a:schemeClr val="tx1"/>
              </a:buClr>
              <a:buSzTx/>
              <a:buFontTx/>
              <a:buAutoNum type="arabicPeriod"/>
            </a:pPr>
            <a:r>
              <a:rPr lang="en-US" sz="2800" smtClean="0"/>
              <a:t>Normal instruction for several more weeks</a:t>
            </a:r>
          </a:p>
          <a:p>
            <a:pPr marL="533400" indent="-533400">
              <a:lnSpc>
                <a:spcPct val="90000"/>
              </a:lnSpc>
              <a:spcBef>
                <a:spcPct val="100000"/>
              </a:spcBef>
              <a:buClr>
                <a:schemeClr val="tx1"/>
              </a:buClr>
              <a:buSzTx/>
              <a:buFontTx/>
              <a:buAutoNum type="arabicPeriod"/>
            </a:pPr>
            <a:r>
              <a:rPr lang="en-US" sz="2800" smtClean="0">
                <a:solidFill>
                  <a:srgbClr val="3333CC"/>
                </a:solidFill>
              </a:rPr>
              <a:t>Craig’s study, also during a 2-hour lab period</a:t>
            </a:r>
          </a:p>
          <a:p>
            <a:pPr marL="533400" indent="-533400">
              <a:lnSpc>
                <a:spcPct val="90000"/>
              </a:lnSpc>
              <a:spcBef>
                <a:spcPct val="100000"/>
              </a:spcBef>
              <a:buClr>
                <a:schemeClr val="tx1"/>
              </a:buClr>
              <a:buSzTx/>
              <a:buFontTx/>
              <a:buAutoNum type="arabicPeriod"/>
            </a:pPr>
            <a:r>
              <a:rPr lang="en-US" sz="2800" smtClean="0"/>
              <a:t>Normal instruction for several more weeks</a:t>
            </a:r>
          </a:p>
        </p:txBody>
      </p:sp>
    </p:spTree>
  </p:cSld>
  <p:clrMapOvr>
    <a:masterClrMapping/>
  </p:clrMapOvr>
  <p:transition advTm="42016"/>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Dependent measures</a:t>
            </a:r>
          </a:p>
        </p:txBody>
      </p:sp>
      <p:sp>
        <p:nvSpPr>
          <p:cNvPr id="28675" name="Rectangle 3"/>
          <p:cNvSpPr>
            <a:spLocks noGrp="1" noChangeArrowheads="1"/>
          </p:cNvSpPr>
          <p:nvPr>
            <p:ph type="body" idx="1"/>
          </p:nvPr>
        </p:nvSpPr>
        <p:spPr/>
        <p:txBody>
          <a:bodyPr/>
          <a:lstStyle/>
          <a:p>
            <a:pPr>
              <a:lnSpc>
                <a:spcPct val="90000"/>
              </a:lnSpc>
            </a:pPr>
            <a:r>
              <a:rPr lang="en-US" sz="2800" smtClean="0"/>
              <a:t>Log data from problem solving</a:t>
            </a:r>
          </a:p>
          <a:p>
            <a:pPr lvl="1">
              <a:lnSpc>
                <a:spcPct val="90000"/>
              </a:lnSpc>
            </a:pPr>
            <a:r>
              <a:rPr lang="en-US" sz="2400" smtClean="0"/>
              <a:t>Before, during and after the manipulation</a:t>
            </a:r>
          </a:p>
          <a:p>
            <a:pPr lvl="1">
              <a:lnSpc>
                <a:spcPct val="90000"/>
              </a:lnSpc>
            </a:pPr>
            <a:r>
              <a:rPr lang="en-US" sz="2400" smtClean="0"/>
              <a:t>Errors</a:t>
            </a:r>
          </a:p>
          <a:p>
            <a:pPr lvl="1">
              <a:lnSpc>
                <a:spcPct val="90000"/>
              </a:lnSpc>
            </a:pPr>
            <a:r>
              <a:rPr lang="en-US" sz="2400" smtClean="0"/>
              <a:t>Help requests</a:t>
            </a:r>
          </a:p>
          <a:p>
            <a:pPr lvl="1">
              <a:lnSpc>
                <a:spcPct val="90000"/>
              </a:lnSpc>
            </a:pPr>
            <a:r>
              <a:rPr lang="en-US" sz="2400" smtClean="0"/>
              <a:t>Bottom-out hints</a:t>
            </a:r>
          </a:p>
          <a:p>
            <a:pPr lvl="1">
              <a:lnSpc>
                <a:spcPct val="90000"/>
              </a:lnSpc>
            </a:pPr>
            <a:r>
              <a:rPr lang="en-US" sz="2400" smtClean="0"/>
              <a:t>Ditto, but main principle only</a:t>
            </a:r>
          </a:p>
          <a:p>
            <a:pPr lvl="1">
              <a:lnSpc>
                <a:spcPct val="90000"/>
              </a:lnSpc>
            </a:pPr>
            <a:r>
              <a:rPr lang="en-US" sz="2400" smtClean="0"/>
              <a:t>Learning curves</a:t>
            </a:r>
          </a:p>
          <a:p>
            <a:pPr>
              <a:lnSpc>
                <a:spcPct val="90000"/>
              </a:lnSpc>
            </a:pPr>
            <a:r>
              <a:rPr lang="en-US" sz="2800" smtClean="0"/>
              <a:t>Audio recordings of student’s explanations</a:t>
            </a:r>
          </a:p>
          <a:p>
            <a:pPr>
              <a:lnSpc>
                <a:spcPct val="90000"/>
              </a:lnSpc>
            </a:pPr>
            <a:r>
              <a:rPr lang="en-US" sz="2800" smtClean="0"/>
              <a:t>Midterm exam</a:t>
            </a:r>
          </a:p>
        </p:txBody>
      </p:sp>
      <p:sp>
        <p:nvSpPr>
          <p:cNvPr id="28676" name="AutoShape 4"/>
          <p:cNvSpPr>
            <a:spLocks noChangeArrowheads="1"/>
          </p:cNvSpPr>
          <p:nvPr/>
        </p:nvSpPr>
        <p:spPr bwMode="auto">
          <a:xfrm>
            <a:off x="4572000" y="5165725"/>
            <a:ext cx="3382963" cy="1371600"/>
          </a:xfrm>
          <a:prstGeom prst="wedgeRoundRectCallout">
            <a:avLst>
              <a:gd name="adj1" fmla="val -80454"/>
              <a:gd name="adj2" fmla="val -59606"/>
              <a:gd name="adj3" fmla="val 16667"/>
            </a:avLst>
          </a:prstGeom>
          <a:solidFill>
            <a:srgbClr val="FBFB37"/>
          </a:solidFill>
          <a:ln w="12700">
            <a:solidFill>
              <a:schemeClr val="tx1"/>
            </a:solidFill>
            <a:miter lim="800000"/>
            <a:headEnd type="none" w="sm" len="sm"/>
            <a:tailEnd type="none" w="sm" len="sm"/>
          </a:ln>
        </p:spPr>
        <p:txBody>
          <a:bodyPr/>
          <a:lstStyle/>
          <a:p>
            <a:pPr algn="ctr"/>
            <a:r>
              <a:rPr lang="en-US" sz="2800" b="0" u="none"/>
              <a:t>25 students all talking into headset mikes</a:t>
            </a:r>
          </a:p>
        </p:txBody>
      </p:sp>
    </p:spTree>
  </p:cSld>
  <p:clrMapOvr>
    <a:masterClrMapping/>
  </p:clrMapOvr>
  <p:transition advTm="39266"/>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z="4000" smtClean="0"/>
              <a:t>One measure:</a:t>
            </a:r>
            <a:br>
              <a:rPr lang="en-US" sz="4000" smtClean="0"/>
            </a:br>
            <a:r>
              <a:rPr lang="en-US" sz="4000" smtClean="0"/>
              <a:t>Help requests</a:t>
            </a:r>
          </a:p>
        </p:txBody>
      </p:sp>
      <p:sp>
        <p:nvSpPr>
          <p:cNvPr id="1028" name="Rectangle 3"/>
          <p:cNvSpPr>
            <a:spLocks noChangeArrowheads="1"/>
          </p:cNvSpPr>
          <p:nvPr/>
        </p:nvSpPr>
        <p:spPr bwMode="auto">
          <a:xfrm>
            <a:off x="6699250" y="46038"/>
            <a:ext cx="2444750" cy="235585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en-US"/>
          </a:p>
        </p:txBody>
      </p:sp>
      <p:graphicFrame>
        <p:nvGraphicFramePr>
          <p:cNvPr id="7" name="Object 4"/>
          <p:cNvGraphicFramePr>
            <a:graphicFrameLocks noGrp="1" noChangeAspect="1"/>
          </p:cNvGraphicFramePr>
          <p:nvPr>
            <p:ph idx="1"/>
          </p:nvPr>
        </p:nvGraphicFramePr>
        <p:xfrm>
          <a:off x="549275" y="1511300"/>
          <a:ext cx="8137525" cy="4613275"/>
        </p:xfrm>
        <a:graphic>
          <a:graphicData uri="http://schemas.openxmlformats.org/drawingml/2006/chart">
            <c:chart xmlns:c="http://schemas.openxmlformats.org/drawingml/2006/chart" xmlns:r="http://schemas.openxmlformats.org/officeDocument/2006/relationships" r:id="rId4"/>
          </a:graphicData>
        </a:graphic>
      </p:graphicFrame>
      <p:sp>
        <p:nvSpPr>
          <p:cNvPr id="1029" name="Oval 5"/>
          <p:cNvSpPr>
            <a:spLocks noChangeArrowheads="1"/>
          </p:cNvSpPr>
          <p:nvPr/>
        </p:nvSpPr>
        <p:spPr bwMode="auto">
          <a:xfrm>
            <a:off x="1828800" y="2149475"/>
            <a:ext cx="4937125" cy="1187450"/>
          </a:xfrm>
          <a:prstGeom prst="ellipse">
            <a:avLst/>
          </a:prstGeom>
          <a:noFill/>
          <a:ln w="38100">
            <a:solidFill>
              <a:schemeClr val="tx1"/>
            </a:solidFill>
            <a:round/>
            <a:headEnd type="none" w="sm" len="sm"/>
            <a:tailEnd type="none" w="sm" len="sm"/>
          </a:ln>
        </p:spPr>
        <p:txBody>
          <a:bodyPr wrap="none" anchor="ctr"/>
          <a:lstStyle/>
          <a:p>
            <a:endParaRPr lang="en-US"/>
          </a:p>
        </p:txBody>
      </p:sp>
      <p:sp>
        <p:nvSpPr>
          <p:cNvPr id="504838" name="AutoShape 6"/>
          <p:cNvSpPr>
            <a:spLocks noChangeArrowheads="1"/>
          </p:cNvSpPr>
          <p:nvPr/>
        </p:nvSpPr>
        <p:spPr bwMode="auto">
          <a:xfrm>
            <a:off x="4206875" y="228600"/>
            <a:ext cx="4572000" cy="1463675"/>
          </a:xfrm>
          <a:prstGeom prst="wedgeRoundRectCallout">
            <a:avLst>
              <a:gd name="adj1" fmla="val -42532"/>
              <a:gd name="adj2" fmla="val 77981"/>
              <a:gd name="adj3" fmla="val 16667"/>
            </a:avLst>
          </a:prstGeom>
          <a:solidFill>
            <a:srgbClr val="FBFB37"/>
          </a:solidFill>
          <a:ln w="12700">
            <a:solidFill>
              <a:schemeClr val="tx1"/>
            </a:solidFill>
            <a:miter lim="800000"/>
            <a:headEnd type="none" w="sm" len="sm"/>
            <a:tailEnd type="none" w="sm" len="sm"/>
          </a:ln>
        </p:spPr>
        <p:txBody>
          <a:bodyPr/>
          <a:lstStyle/>
          <a:p>
            <a:pPr algn="ctr"/>
            <a:r>
              <a:rPr lang="en-US" sz="2800" b="0" u="none"/>
              <a:t>Supports the generation hypothesis:  Instructional explanation</a:t>
            </a:r>
            <a:r>
              <a:rPr lang="en-US" sz="2800" b="0" u="none">
                <a:sym typeface="Wingdings" pitchFamily="2" charset="2"/>
              </a:rPr>
              <a:t> little</a:t>
            </a:r>
            <a:r>
              <a:rPr lang="en-US" sz="2800" b="0" u="none"/>
              <a:t> learning</a:t>
            </a:r>
          </a:p>
        </p:txBody>
      </p:sp>
    </p:spTree>
    <p:custDataLst>
      <p:tags r:id="rId1"/>
    </p:custDataLst>
  </p:cSld>
  <p:clrMapOvr>
    <a:masterClrMapping/>
  </p:clrMapOvr>
  <p:transition advTm="362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48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smtClean="0"/>
              <a:t>3</a:t>
            </a:r>
            <a:r>
              <a:rPr lang="en-US" sz="4000" baseline="30000" smtClean="0"/>
              <a:t>rd</a:t>
            </a:r>
            <a:r>
              <a:rPr lang="en-US" sz="4000" smtClean="0"/>
              <a:t> example:  Butcher, Aleven et al. geometry study</a:t>
            </a:r>
          </a:p>
        </p:txBody>
      </p:sp>
      <p:sp>
        <p:nvSpPr>
          <p:cNvPr id="29699" name="Rectangle 3"/>
          <p:cNvSpPr>
            <a:spLocks noGrp="1" noChangeArrowheads="1"/>
          </p:cNvSpPr>
          <p:nvPr>
            <p:ph type="body" idx="1"/>
          </p:nvPr>
        </p:nvSpPr>
        <p:spPr>
          <a:xfrm>
            <a:off x="381000" y="1676400"/>
            <a:ext cx="8610600" cy="4267200"/>
          </a:xfrm>
        </p:spPr>
        <p:txBody>
          <a:bodyPr/>
          <a:lstStyle/>
          <a:p>
            <a:r>
              <a:rPr lang="en-US" smtClean="0"/>
              <a:t>Hypothesis</a:t>
            </a:r>
          </a:p>
          <a:p>
            <a:pPr lvl="1"/>
            <a:r>
              <a:rPr lang="en-US" smtClean="0"/>
              <a:t>Splitting visual attention harms learning.</a:t>
            </a:r>
          </a:p>
          <a:p>
            <a:r>
              <a:rPr lang="en-US" smtClean="0"/>
              <a:t>Geometry Cognitive Tutor: 2 conditions</a:t>
            </a:r>
          </a:p>
          <a:p>
            <a:pPr lvl="1"/>
            <a:r>
              <a:rPr lang="en-US" smtClean="0"/>
              <a:t>Entries in the diagram: Keeps attention in diagram</a:t>
            </a:r>
          </a:p>
          <a:p>
            <a:pPr lvl="1"/>
            <a:r>
              <a:rPr lang="en-US" smtClean="0"/>
              <a:t>Entries in a table:  Splits attention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81000" y="687388"/>
            <a:ext cx="7772400" cy="684212"/>
          </a:xfrm>
        </p:spPr>
        <p:txBody>
          <a:bodyPr/>
          <a:lstStyle/>
          <a:p>
            <a:r>
              <a:rPr lang="en-US" sz="4000" smtClean="0"/>
              <a:t>Table Condition splits attention</a:t>
            </a:r>
            <a:endParaRPr lang="en-US" smtClean="0"/>
          </a:p>
        </p:txBody>
      </p:sp>
      <p:graphicFrame>
        <p:nvGraphicFramePr>
          <p:cNvPr id="2050" name="Object 3"/>
          <p:cNvGraphicFramePr>
            <a:graphicFrameLocks noChangeAspect="1"/>
          </p:cNvGraphicFramePr>
          <p:nvPr/>
        </p:nvGraphicFramePr>
        <p:xfrm>
          <a:off x="228600" y="1447800"/>
          <a:ext cx="8915400" cy="5410200"/>
        </p:xfrm>
        <a:graphic>
          <a:graphicData uri="http://schemas.openxmlformats.org/presentationml/2006/ole">
            <p:oleObj spid="_x0000_s2050" name="Document" r:id="rId4" imgW="5486400" imgH="3429000" progId="Word.Document.8">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81000" y="266700"/>
            <a:ext cx="8229600" cy="1104900"/>
          </a:xfrm>
        </p:spPr>
        <p:txBody>
          <a:bodyPr/>
          <a:lstStyle/>
          <a:p>
            <a:r>
              <a:rPr lang="en-US" sz="4000" smtClean="0"/>
              <a:t>Diagram Condition keeps attention in diagram</a:t>
            </a:r>
            <a:endParaRPr lang="en-US" smtClean="0"/>
          </a:p>
        </p:txBody>
      </p:sp>
      <p:graphicFrame>
        <p:nvGraphicFramePr>
          <p:cNvPr id="3074" name="Object 3"/>
          <p:cNvGraphicFramePr>
            <a:graphicFrameLocks noChangeAspect="1"/>
          </p:cNvGraphicFramePr>
          <p:nvPr/>
        </p:nvGraphicFramePr>
        <p:xfrm>
          <a:off x="228600" y="1447800"/>
          <a:ext cx="8915400" cy="5410200"/>
        </p:xfrm>
        <a:graphic>
          <a:graphicData uri="http://schemas.openxmlformats.org/presentationml/2006/ole">
            <p:oleObj spid="_x0000_s3074" name="Document" r:id="rId4" imgW="5486400" imgH="3429000" progId="Word.Document.8">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r>
              <a:rPr lang="en-US" smtClean="0"/>
              <a:t>Preliminary Results: Transfer</a:t>
            </a:r>
          </a:p>
        </p:txBody>
      </p:sp>
      <p:graphicFrame>
        <p:nvGraphicFramePr>
          <p:cNvPr id="6" name="Object 3"/>
          <p:cNvGraphicFramePr>
            <a:graphicFrameLocks noChangeAspect="1"/>
          </p:cNvGraphicFramePr>
          <p:nvPr/>
        </p:nvGraphicFramePr>
        <p:xfrm>
          <a:off x="4648200" y="1614488"/>
          <a:ext cx="4419600" cy="40243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Object 4"/>
          <p:cNvGraphicFramePr>
            <a:graphicFrameLocks noChangeAspect="1"/>
          </p:cNvGraphicFramePr>
          <p:nvPr/>
        </p:nvGraphicFramePr>
        <p:xfrm>
          <a:off x="76200" y="1616075"/>
          <a:ext cx="4419600" cy="4022725"/>
        </p:xfrm>
        <a:graphic>
          <a:graphicData uri="http://schemas.openxmlformats.org/drawingml/2006/chart">
            <c:chart xmlns:c="http://schemas.openxmlformats.org/drawingml/2006/chart" xmlns:r="http://schemas.openxmlformats.org/officeDocument/2006/relationships" r:id="rId4"/>
          </a:graphicData>
        </a:graphic>
      </p:graphicFrame>
      <p:sp>
        <p:nvSpPr>
          <p:cNvPr id="4101" name="Rectangle 5"/>
          <p:cNvSpPr>
            <a:spLocks noChangeArrowheads="1"/>
          </p:cNvSpPr>
          <p:nvPr/>
        </p:nvSpPr>
        <p:spPr bwMode="auto">
          <a:xfrm>
            <a:off x="1938338" y="5670550"/>
            <a:ext cx="5257800" cy="581025"/>
          </a:xfrm>
          <a:prstGeom prst="rect">
            <a:avLst/>
          </a:prstGeom>
          <a:noFill/>
          <a:ln w="12700">
            <a:noFill/>
            <a:miter lim="800000"/>
            <a:headEnd type="none" w="sm" len="sm"/>
            <a:tailEnd type="none" w="sm" len="sm"/>
          </a:ln>
        </p:spPr>
        <p:txBody>
          <a:bodyPr>
            <a:spAutoFit/>
          </a:bodyPr>
          <a:lstStyle/>
          <a:p>
            <a:pPr algn="ctr"/>
            <a:r>
              <a:rPr lang="en-US" sz="1600" b="0" u="none">
                <a:latin typeface="Arial" charset="0"/>
                <a:ea typeface="ＭＳ Ｐゴシック" pitchFamily="1" charset="-128"/>
              </a:rPr>
              <a:t>3-way interaction: Test Time * Condition * Ability: </a:t>
            </a:r>
          </a:p>
          <a:p>
            <a:pPr algn="ctr"/>
            <a:r>
              <a:rPr lang="en-US" sz="1600" b="0" i="1" u="none">
                <a:latin typeface="Arial" charset="0"/>
                <a:ea typeface="ＭＳ Ｐゴシック" pitchFamily="1" charset="-128"/>
              </a:rPr>
              <a:t>F</a:t>
            </a:r>
            <a:r>
              <a:rPr lang="en-US" sz="1600" b="0" u="none">
                <a:latin typeface="Arial" charset="0"/>
                <a:ea typeface="ＭＳ Ｐゴシック" pitchFamily="1" charset="-128"/>
              </a:rPr>
              <a:t> (1, 38) = 4.3, </a:t>
            </a:r>
            <a:r>
              <a:rPr lang="en-US" sz="1600" b="0" i="1" u="none">
                <a:latin typeface="Arial" charset="0"/>
                <a:ea typeface="ＭＳ Ｐゴシック" pitchFamily="1" charset="-128"/>
              </a:rPr>
              <a:t>p</a:t>
            </a:r>
            <a:r>
              <a:rPr lang="en-US" sz="1600" b="0" u="none">
                <a:latin typeface="Arial" charset="0"/>
                <a:ea typeface="ＭＳ Ｐゴシック" pitchFamily="1" charset="-128"/>
              </a:rPr>
              <a:t> &lt; .05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Outline</a:t>
            </a:r>
          </a:p>
        </p:txBody>
      </p:sp>
      <p:sp>
        <p:nvSpPr>
          <p:cNvPr id="30723" name="Rectangle 3"/>
          <p:cNvSpPr>
            <a:spLocks noGrp="1" noChangeArrowheads="1"/>
          </p:cNvSpPr>
          <p:nvPr>
            <p:ph type="body" idx="1"/>
          </p:nvPr>
        </p:nvSpPr>
        <p:spPr>
          <a:xfrm>
            <a:off x="381000" y="1676400"/>
            <a:ext cx="8763000" cy="4114800"/>
          </a:xfrm>
        </p:spPr>
        <p:txBody>
          <a:bodyPr/>
          <a:lstStyle/>
          <a:p>
            <a:r>
              <a:rPr lang="en-US" smtClean="0"/>
              <a:t>In vivo experimentation: Motivation &amp; definition</a:t>
            </a:r>
          </a:p>
          <a:p>
            <a:r>
              <a:rPr lang="en-US" smtClean="0"/>
              <a:t>3 examples</a:t>
            </a:r>
          </a:p>
          <a:p>
            <a:pPr lvl="1"/>
            <a:r>
              <a:rPr lang="en-US" b="1" smtClean="0"/>
              <a:t>Reflection on the 3 examples</a:t>
            </a:r>
          </a:p>
          <a:p>
            <a:r>
              <a:rPr lang="en-US" smtClean="0"/>
              <a:t>Distinguishing in vivo from other experiments</a:t>
            </a:r>
          </a:p>
          <a:p>
            <a:r>
              <a:rPr lang="en-US" smtClean="0"/>
              <a:t>Quiz  &amp; discussion</a:t>
            </a:r>
          </a:p>
          <a:p>
            <a:r>
              <a:rPr lang="en-US" smtClean="0"/>
              <a:t>IV track activities for rest of the week</a:t>
            </a:r>
          </a:p>
          <a:p>
            <a:endParaRPr lang="en-US" smtClean="0"/>
          </a:p>
        </p:txBody>
      </p:sp>
      <p:sp>
        <p:nvSpPr>
          <p:cNvPr id="30724" name="AutoShape 4"/>
          <p:cNvSpPr>
            <a:spLocks noChangeArrowheads="1"/>
          </p:cNvSpPr>
          <p:nvPr/>
        </p:nvSpPr>
        <p:spPr bwMode="auto">
          <a:xfrm>
            <a:off x="6583363" y="2332038"/>
            <a:ext cx="1646237" cy="731837"/>
          </a:xfrm>
          <a:prstGeom prst="wedgeRoundRectCallout">
            <a:avLst>
              <a:gd name="adj1" fmla="val -102750"/>
              <a:gd name="adj2" fmla="val 50000"/>
              <a:gd name="adj3" fmla="val 16667"/>
            </a:avLst>
          </a:prstGeom>
          <a:solidFill>
            <a:srgbClr val="FBFB37"/>
          </a:solidFill>
          <a:ln w="12700">
            <a:solidFill>
              <a:schemeClr val="tx1"/>
            </a:solidFill>
            <a:miter lim="800000"/>
            <a:headEnd type="none" w="sm" len="sm"/>
            <a:tailEnd type="none" w="sm" len="sm"/>
          </a:ln>
        </p:spPr>
        <p:txBody>
          <a:bodyPr/>
          <a:lstStyle/>
          <a:p>
            <a:pPr algn="ctr"/>
            <a:r>
              <a:rPr lang="en-US" sz="3200" b="0" u="none"/>
              <a:t>Next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4000" smtClean="0"/>
              <a:t>Methodological variation:</a:t>
            </a:r>
            <a:br>
              <a:rPr lang="en-US" sz="4000" smtClean="0"/>
            </a:br>
            <a:r>
              <a:rPr lang="en-US" sz="4000" smtClean="0"/>
              <a:t>Duration of training</a:t>
            </a:r>
          </a:p>
        </p:txBody>
      </p:sp>
      <p:sp>
        <p:nvSpPr>
          <p:cNvPr id="31747" name="Rectangle 3"/>
          <p:cNvSpPr>
            <a:spLocks noGrp="1" noChangeArrowheads="1"/>
          </p:cNvSpPr>
          <p:nvPr>
            <p:ph type="body" idx="1"/>
          </p:nvPr>
        </p:nvSpPr>
        <p:spPr/>
        <p:txBody>
          <a:bodyPr/>
          <a:lstStyle/>
          <a:p>
            <a:pPr>
              <a:lnSpc>
                <a:spcPct val="80000"/>
              </a:lnSpc>
            </a:pPr>
            <a:r>
              <a:rPr lang="en-US" smtClean="0"/>
              <a:t>Wang:  Whole semester</a:t>
            </a:r>
          </a:p>
          <a:p>
            <a:pPr>
              <a:lnSpc>
                <a:spcPct val="80000"/>
              </a:lnSpc>
            </a:pPr>
            <a:r>
              <a:rPr lang="en-US" smtClean="0"/>
              <a:t>Hausmann: 2 hour lab session</a:t>
            </a:r>
          </a:p>
          <a:p>
            <a:pPr>
              <a:lnSpc>
                <a:spcPct val="80000"/>
              </a:lnSpc>
            </a:pPr>
            <a:r>
              <a:rPr lang="en-US" smtClean="0"/>
              <a:t>Butcher:  3 week unit on circles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What is the problem?</a:t>
            </a:r>
          </a:p>
        </p:txBody>
      </p:sp>
      <p:sp>
        <p:nvSpPr>
          <p:cNvPr id="9219" name="Rectangle 3"/>
          <p:cNvSpPr>
            <a:spLocks noGrp="1" noChangeArrowheads="1"/>
          </p:cNvSpPr>
          <p:nvPr>
            <p:ph type="body" idx="1"/>
          </p:nvPr>
        </p:nvSpPr>
        <p:spPr>
          <a:xfrm>
            <a:off x="365125" y="1600200"/>
            <a:ext cx="8458200" cy="4846638"/>
          </a:xfrm>
        </p:spPr>
        <p:txBody>
          <a:bodyPr/>
          <a:lstStyle/>
          <a:p>
            <a:r>
              <a:rPr lang="en-US" smtClean="0"/>
              <a:t>Need external validity</a:t>
            </a:r>
          </a:p>
          <a:p>
            <a:pPr lvl="1"/>
            <a:r>
              <a:rPr lang="en-US" smtClean="0"/>
              <a:t>Address real instructional problems &amp; content</a:t>
            </a:r>
          </a:p>
          <a:p>
            <a:pPr lvl="1"/>
            <a:r>
              <a:rPr lang="en-US" smtClean="0"/>
              <a:t>Authentic students (e.g., backgrounds, pretraining)</a:t>
            </a:r>
          </a:p>
          <a:p>
            <a:pPr lvl="1"/>
            <a:r>
              <a:rPr lang="en-US" smtClean="0"/>
              <a:t>Authentic context (e.g., motivations, social…)</a:t>
            </a:r>
          </a:p>
          <a:p>
            <a:r>
              <a:rPr lang="en-US" smtClean="0"/>
              <a:t>Need internal validity</a:t>
            </a:r>
          </a:p>
          <a:p>
            <a:pPr lvl="1"/>
            <a:r>
              <a:rPr lang="en-US" smtClean="0"/>
              <a:t>Control of variables to avoid confounds</a:t>
            </a:r>
          </a:p>
          <a:p>
            <a:pPr lvl="2"/>
            <a:r>
              <a:rPr lang="en-US" smtClean="0"/>
              <a:t>E.g., instructor effects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Methodological variation:</a:t>
            </a:r>
            <a:br>
              <a:rPr lang="en-US" smtClean="0"/>
            </a:br>
            <a:r>
              <a:rPr lang="en-US" smtClean="0"/>
              <a:t>Condition assignment</a:t>
            </a:r>
          </a:p>
        </p:txBody>
      </p:sp>
      <p:sp>
        <p:nvSpPr>
          <p:cNvPr id="32771" name="Rectangle 3"/>
          <p:cNvSpPr>
            <a:spLocks noGrp="1" noChangeArrowheads="1"/>
          </p:cNvSpPr>
          <p:nvPr>
            <p:ph type="body" idx="1"/>
          </p:nvPr>
        </p:nvSpPr>
        <p:spPr>
          <a:xfrm>
            <a:off x="182563" y="1676400"/>
            <a:ext cx="8961437" cy="4114800"/>
          </a:xfrm>
        </p:spPr>
        <p:txBody>
          <a:bodyPr/>
          <a:lstStyle/>
          <a:p>
            <a:pPr>
              <a:lnSpc>
                <a:spcPct val="90000"/>
              </a:lnSpc>
            </a:pPr>
            <a:r>
              <a:rPr lang="en-US" smtClean="0"/>
              <a:t>Wang:  Between sections</a:t>
            </a:r>
          </a:p>
          <a:p>
            <a:pPr lvl="1">
              <a:lnSpc>
                <a:spcPct val="90000"/>
              </a:lnSpc>
            </a:pPr>
            <a:r>
              <a:rPr lang="en-US" smtClean="0"/>
              <a:t>Different sections get different treatments</a:t>
            </a:r>
          </a:p>
          <a:p>
            <a:pPr lvl="1">
              <a:lnSpc>
                <a:spcPct val="90000"/>
              </a:lnSpc>
            </a:pPr>
            <a:r>
              <a:rPr lang="en-US" smtClean="0"/>
              <a:t>All students in a section assigned to same treatment</a:t>
            </a:r>
          </a:p>
          <a:p>
            <a:pPr>
              <a:lnSpc>
                <a:spcPct val="90000"/>
              </a:lnSpc>
            </a:pPr>
            <a:r>
              <a:rPr lang="en-US" smtClean="0"/>
              <a:t>Hausmann &amp; Butcher:  Between subjects</a:t>
            </a:r>
          </a:p>
          <a:p>
            <a:pPr lvl="1">
              <a:lnSpc>
                <a:spcPct val="90000"/>
              </a:lnSpc>
            </a:pPr>
            <a:r>
              <a:rPr lang="en-US" smtClean="0"/>
              <a:t>Different students assigned to different treatments</a:t>
            </a:r>
          </a:p>
          <a:p>
            <a:pPr lvl="1">
              <a:lnSpc>
                <a:spcPct val="90000"/>
              </a:lnSpc>
            </a:pPr>
            <a:r>
              <a:rPr lang="en-US" smtClean="0"/>
              <a:t>All sections have all conditions</a:t>
            </a:r>
          </a:p>
          <a:p>
            <a:pPr>
              <a:lnSpc>
                <a:spcPct val="90000"/>
              </a:lnSpc>
            </a:pPr>
            <a:r>
              <a:rPr lang="en-US" smtClean="0"/>
              <a:t>Others:  Within subjects</a:t>
            </a:r>
          </a:p>
          <a:p>
            <a:pPr lvl="1">
              <a:lnSpc>
                <a:spcPct val="90000"/>
              </a:lnSpc>
            </a:pPr>
            <a:r>
              <a:rPr lang="en-US" smtClean="0"/>
              <a:t>Same student gets different treatments at different times</a:t>
            </a:r>
          </a:p>
          <a:p>
            <a:pPr lvl="1">
              <a:lnSpc>
                <a:spcPct val="90000"/>
              </a:lnSpc>
            </a:pPr>
            <a:r>
              <a:rPr lang="en-US" smtClean="0"/>
              <a:t>All students are in all conditions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smtClean="0"/>
              <a:t>Relationship of experimenter’s software to course’s tutoring system</a:t>
            </a:r>
          </a:p>
        </p:txBody>
      </p:sp>
      <p:sp>
        <p:nvSpPr>
          <p:cNvPr id="33795" name="Rectangle 3"/>
          <p:cNvSpPr>
            <a:spLocks noGrp="1" noChangeArrowheads="1"/>
          </p:cNvSpPr>
          <p:nvPr>
            <p:ph type="body" idx="1"/>
          </p:nvPr>
        </p:nvSpPr>
        <p:spPr>
          <a:xfrm>
            <a:off x="381000" y="1676400"/>
            <a:ext cx="8458200" cy="4770438"/>
          </a:xfrm>
        </p:spPr>
        <p:txBody>
          <a:bodyPr/>
          <a:lstStyle/>
          <a:p>
            <a:pPr>
              <a:lnSpc>
                <a:spcPct val="90000"/>
              </a:lnSpc>
            </a:pPr>
            <a:r>
              <a:rPr lang="en-US" sz="2800" smtClean="0"/>
              <a:t>Wang’s software</a:t>
            </a:r>
          </a:p>
          <a:p>
            <a:pPr lvl="1">
              <a:lnSpc>
                <a:spcPct val="90000"/>
              </a:lnSpc>
            </a:pPr>
            <a:r>
              <a:rPr lang="en-US" sz="2400" smtClean="0"/>
              <a:t>replaced course’s tone-drill software</a:t>
            </a:r>
          </a:p>
          <a:p>
            <a:pPr>
              <a:lnSpc>
                <a:spcPct val="90000"/>
              </a:lnSpc>
            </a:pPr>
            <a:r>
              <a:rPr lang="en-US" sz="2800" smtClean="0"/>
              <a:t>Hausmann </a:t>
            </a:r>
          </a:p>
          <a:p>
            <a:pPr lvl="1">
              <a:lnSpc>
                <a:spcPct val="90000"/>
              </a:lnSpc>
            </a:pPr>
            <a:r>
              <a:rPr lang="en-US" sz="2400" smtClean="0"/>
              <a:t>Did not develop software</a:t>
            </a:r>
          </a:p>
          <a:p>
            <a:pPr lvl="1">
              <a:lnSpc>
                <a:spcPct val="90000"/>
              </a:lnSpc>
            </a:pPr>
            <a:r>
              <a:rPr lang="en-US" sz="2400" smtClean="0"/>
              <a:t>Used 4 different video tapes, one per condition</a:t>
            </a:r>
          </a:p>
          <a:p>
            <a:pPr lvl="1">
              <a:lnSpc>
                <a:spcPct val="90000"/>
              </a:lnSpc>
            </a:pPr>
            <a:r>
              <a:rPr lang="en-US" sz="2400" smtClean="0"/>
              <a:t>Experimental activities replaced a physics lab activity</a:t>
            </a:r>
          </a:p>
          <a:p>
            <a:pPr>
              <a:lnSpc>
                <a:spcPct val="90000"/>
              </a:lnSpc>
            </a:pPr>
            <a:r>
              <a:rPr lang="en-US" sz="2800" smtClean="0"/>
              <a:t>Butcher’s software</a:t>
            </a:r>
          </a:p>
          <a:p>
            <a:pPr lvl="1">
              <a:lnSpc>
                <a:spcPct val="90000"/>
              </a:lnSpc>
            </a:pPr>
            <a:r>
              <a:rPr lang="en-US" sz="2400" smtClean="0"/>
              <a:t>Variation of Carnegie Learning’s tutoring system</a:t>
            </a:r>
          </a:p>
          <a:p>
            <a:pPr lvl="1">
              <a:lnSpc>
                <a:spcPct val="90000"/>
              </a:lnSpc>
            </a:pPr>
            <a:r>
              <a:rPr lang="en-US" sz="2400" smtClean="0"/>
              <a:t>Designed by Butcher et al.</a:t>
            </a:r>
          </a:p>
          <a:p>
            <a:pPr lvl="1">
              <a:lnSpc>
                <a:spcPct val="90000"/>
              </a:lnSpc>
            </a:pPr>
            <a:r>
              <a:rPr lang="en-US" sz="2400" smtClean="0"/>
              <a:t>Implemented mostly by Carnegie Learning</a:t>
            </a:r>
          </a:p>
          <a:p>
            <a:pPr lvl="1">
              <a:lnSpc>
                <a:spcPct val="90000"/>
              </a:lnSpc>
            </a:pPr>
            <a:r>
              <a:rPr lang="en-US" sz="2400" smtClean="0"/>
              <a:t>Replaces course’s normal software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Outline</a:t>
            </a:r>
          </a:p>
        </p:txBody>
      </p:sp>
      <p:sp>
        <p:nvSpPr>
          <p:cNvPr id="34819" name="Rectangle 3"/>
          <p:cNvSpPr>
            <a:spLocks noGrp="1" noChangeArrowheads="1"/>
          </p:cNvSpPr>
          <p:nvPr>
            <p:ph type="body" idx="1"/>
          </p:nvPr>
        </p:nvSpPr>
        <p:spPr>
          <a:xfrm>
            <a:off x="381000" y="1676400"/>
            <a:ext cx="8763000" cy="4114800"/>
          </a:xfrm>
        </p:spPr>
        <p:txBody>
          <a:bodyPr/>
          <a:lstStyle/>
          <a:p>
            <a:r>
              <a:rPr lang="en-US" smtClean="0"/>
              <a:t>In vivo experimentation: Motivation &amp; definition</a:t>
            </a:r>
          </a:p>
          <a:p>
            <a:r>
              <a:rPr lang="en-US" smtClean="0"/>
              <a:t>3 examples</a:t>
            </a:r>
          </a:p>
          <a:p>
            <a:pPr lvl="1"/>
            <a:r>
              <a:rPr lang="en-US" smtClean="0"/>
              <a:t>Reflection on the 3 examples</a:t>
            </a:r>
          </a:p>
          <a:p>
            <a:r>
              <a:rPr lang="en-US" b="1" smtClean="0"/>
              <a:t>Distinguishing in vivo from other experiments</a:t>
            </a:r>
          </a:p>
          <a:p>
            <a:r>
              <a:rPr lang="en-US" smtClean="0"/>
              <a:t>Quiz  &amp; discussion</a:t>
            </a:r>
          </a:p>
          <a:p>
            <a:r>
              <a:rPr lang="en-US" smtClean="0"/>
              <a:t>IV track activities for rest of the week</a:t>
            </a:r>
          </a:p>
          <a:p>
            <a:endParaRPr lang="en-US" smtClean="0"/>
          </a:p>
        </p:txBody>
      </p:sp>
      <p:sp>
        <p:nvSpPr>
          <p:cNvPr id="34820" name="AutoShape 4"/>
          <p:cNvSpPr>
            <a:spLocks noChangeArrowheads="1"/>
          </p:cNvSpPr>
          <p:nvPr/>
        </p:nvSpPr>
        <p:spPr bwMode="auto">
          <a:xfrm>
            <a:off x="7497763" y="4160838"/>
            <a:ext cx="1646237" cy="731837"/>
          </a:xfrm>
          <a:prstGeom prst="wedgeRoundRectCallout">
            <a:avLst>
              <a:gd name="adj1" fmla="val -190019"/>
              <a:gd name="adj2" fmla="val -86875"/>
              <a:gd name="adj3" fmla="val 16667"/>
            </a:avLst>
          </a:prstGeom>
          <a:solidFill>
            <a:srgbClr val="FBFB37"/>
          </a:solidFill>
          <a:ln w="12700">
            <a:solidFill>
              <a:schemeClr val="tx1"/>
            </a:solidFill>
            <a:miter lim="800000"/>
            <a:headEnd type="none" w="sm" len="sm"/>
            <a:tailEnd type="none" w="sm" len="sm"/>
          </a:ln>
        </p:spPr>
        <p:txBody>
          <a:bodyPr/>
          <a:lstStyle/>
          <a:p>
            <a:pPr algn="ctr"/>
            <a:r>
              <a:rPr lang="en-US" sz="3200" b="0" u="none"/>
              <a:t>Next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smtClean="0"/>
              <a:t>How does in vivo experimentation differ from course development?</a:t>
            </a:r>
          </a:p>
        </p:txBody>
      </p:sp>
      <p:sp>
        <p:nvSpPr>
          <p:cNvPr id="35843" name="Rectangle 3"/>
          <p:cNvSpPr>
            <a:spLocks noGrp="1" noChangeArrowheads="1"/>
          </p:cNvSpPr>
          <p:nvPr>
            <p:ph type="body" idx="1"/>
          </p:nvPr>
        </p:nvSpPr>
        <p:spPr>
          <a:xfrm>
            <a:off x="381000" y="1417638"/>
            <a:ext cx="8458200" cy="5181600"/>
          </a:xfrm>
        </p:spPr>
        <p:txBody>
          <a:bodyPr/>
          <a:lstStyle/>
          <a:p>
            <a:r>
              <a:rPr lang="en-US" smtClean="0"/>
              <a:t>Research problem to be solved</a:t>
            </a:r>
          </a:p>
          <a:p>
            <a:pPr lvl="1"/>
            <a:r>
              <a:rPr lang="en-US" smtClean="0"/>
              <a:t>Primary:  “An open question in the literature on learning is …”</a:t>
            </a:r>
          </a:p>
          <a:p>
            <a:pPr lvl="1"/>
            <a:r>
              <a:rPr lang="en-US" smtClean="0"/>
              <a:t>Secondary:  “One of the hardest things for students to learn in &lt;class&gt; is …”</a:t>
            </a:r>
          </a:p>
          <a:p>
            <a:r>
              <a:rPr lang="en-US" smtClean="0"/>
              <a:t>Scaling up not necessary</a:t>
            </a:r>
          </a:p>
          <a:p>
            <a:pPr lvl="1"/>
            <a:r>
              <a:rPr lang="en-US" smtClean="0"/>
              <a:t>One unit of curriculum may suffice</a:t>
            </a:r>
          </a:p>
          <a:p>
            <a:r>
              <a:rPr lang="en-US" smtClean="0"/>
              <a:t>Sustainability not necessary</a:t>
            </a:r>
          </a:p>
          <a:p>
            <a:pPr lvl="1"/>
            <a:r>
              <a:rPr lang="en-US" smtClean="0"/>
              <a:t>OK to use experimenter instead</a:t>
            </a:r>
            <a:br>
              <a:rPr lang="en-US" smtClean="0"/>
            </a:br>
            <a:r>
              <a:rPr lang="en-US" smtClean="0"/>
              <a:t>of technology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smtClean="0"/>
              <a:t>How does in vivo experimentation differ from lab experimentation?</a:t>
            </a:r>
          </a:p>
        </p:txBody>
      </p:sp>
      <p:sp>
        <p:nvSpPr>
          <p:cNvPr id="36867" name="Rectangle 3"/>
          <p:cNvSpPr>
            <a:spLocks noGrp="1" noChangeArrowheads="1"/>
          </p:cNvSpPr>
          <p:nvPr>
            <p:ph type="body" idx="1"/>
          </p:nvPr>
        </p:nvSpPr>
        <p:spPr>
          <a:xfrm>
            <a:off x="381000" y="1676400"/>
            <a:ext cx="8458200" cy="4587875"/>
          </a:xfrm>
        </p:spPr>
        <p:txBody>
          <a:bodyPr/>
          <a:lstStyle/>
          <a:p>
            <a:pPr>
              <a:lnSpc>
                <a:spcPct val="90000"/>
              </a:lnSpc>
            </a:pPr>
            <a:r>
              <a:rPr lang="en-US" smtClean="0"/>
              <a:t>Instructional objectives and content</a:t>
            </a:r>
          </a:p>
          <a:p>
            <a:pPr lvl="1">
              <a:lnSpc>
                <a:spcPct val="90000"/>
              </a:lnSpc>
            </a:pPr>
            <a:r>
              <a:rPr lang="en-US" smtClean="0"/>
              <a:t>Already taught in course, or</a:t>
            </a:r>
          </a:p>
          <a:p>
            <a:pPr lvl="1">
              <a:lnSpc>
                <a:spcPct val="90000"/>
              </a:lnSpc>
            </a:pPr>
            <a:r>
              <a:rPr lang="en-US" smtClean="0"/>
              <a:t>Negotiated with instructor</a:t>
            </a:r>
          </a:p>
          <a:p>
            <a:pPr>
              <a:lnSpc>
                <a:spcPct val="90000"/>
              </a:lnSpc>
            </a:pPr>
            <a:r>
              <a:rPr lang="en-US" smtClean="0"/>
              <a:t>Control group must receive good instruction</a:t>
            </a:r>
          </a:p>
          <a:p>
            <a:pPr>
              <a:lnSpc>
                <a:spcPct val="90000"/>
              </a:lnSpc>
            </a:pPr>
            <a:r>
              <a:rPr lang="en-US" smtClean="0"/>
              <a:t>Logistics</a:t>
            </a:r>
          </a:p>
          <a:p>
            <a:pPr lvl="1">
              <a:lnSpc>
                <a:spcPct val="90000"/>
              </a:lnSpc>
            </a:pPr>
            <a:r>
              <a:rPr lang="en-US" smtClean="0"/>
              <a:t>Timing – only one opportunity per semester/year</a:t>
            </a:r>
          </a:p>
          <a:p>
            <a:pPr lvl="1">
              <a:lnSpc>
                <a:spcPct val="90000"/>
              </a:lnSpc>
            </a:pPr>
            <a:r>
              <a:rPr lang="en-US" smtClean="0"/>
              <a:t>Place</a:t>
            </a:r>
          </a:p>
          <a:p>
            <a:pPr>
              <a:lnSpc>
                <a:spcPct val="90000"/>
              </a:lnSpc>
            </a:pPr>
            <a:r>
              <a:rPr lang="en-US" smtClean="0"/>
              <a:t>Participation not guaranteed</a:t>
            </a:r>
          </a:p>
          <a:p>
            <a:pPr lvl="1">
              <a:lnSpc>
                <a:spcPct val="90000"/>
              </a:lnSpc>
            </a:pPr>
            <a:r>
              <a:rPr lang="en-US" smtClean="0"/>
              <a:t>Count toward the student’s grade?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4000" smtClean="0"/>
              <a:t>How does in vivo differ from other classroom experimentation?</a:t>
            </a:r>
          </a:p>
        </p:txBody>
      </p:sp>
      <p:sp>
        <p:nvSpPr>
          <p:cNvPr id="37891" name="Rectangle 3"/>
          <p:cNvSpPr>
            <a:spLocks noGrp="1" noChangeArrowheads="1"/>
          </p:cNvSpPr>
          <p:nvPr>
            <p:ph type="body" idx="1"/>
          </p:nvPr>
        </p:nvSpPr>
        <p:spPr>
          <a:xfrm>
            <a:off x="381000" y="1676400"/>
            <a:ext cx="8458200" cy="4587875"/>
          </a:xfrm>
        </p:spPr>
        <p:txBody>
          <a:bodyPr/>
          <a:lstStyle/>
          <a:p>
            <a:pPr>
              <a:lnSpc>
                <a:spcPct val="90000"/>
              </a:lnSpc>
            </a:pPr>
            <a:r>
              <a:rPr lang="en-US" smtClean="0"/>
              <a:t>Superficial differences</a:t>
            </a:r>
          </a:p>
          <a:p>
            <a:pPr lvl="1">
              <a:lnSpc>
                <a:spcPct val="90000"/>
              </a:lnSpc>
            </a:pPr>
            <a:r>
              <a:rPr lang="en-US" smtClean="0"/>
              <a:t>Treatment implemented by training teachers</a:t>
            </a:r>
          </a:p>
          <a:p>
            <a:pPr lvl="2">
              <a:lnSpc>
                <a:spcPct val="90000"/>
              </a:lnSpc>
            </a:pPr>
            <a:r>
              <a:rPr lang="en-US" smtClean="0"/>
              <a:t>And observing whether they teach as trained</a:t>
            </a:r>
          </a:p>
          <a:p>
            <a:pPr lvl="2">
              <a:lnSpc>
                <a:spcPct val="90000"/>
              </a:lnSpc>
            </a:pPr>
            <a:r>
              <a:rPr lang="en-US" smtClean="0"/>
              <a:t>Or better!</a:t>
            </a:r>
          </a:p>
          <a:p>
            <a:pPr lvl="1">
              <a:lnSpc>
                <a:spcPct val="90000"/>
              </a:lnSpc>
            </a:pPr>
            <a:r>
              <a:rPr lang="en-US" smtClean="0"/>
              <a:t>Can only do between-section, not between-student </a:t>
            </a:r>
          </a:p>
          <a:p>
            <a:pPr lvl="1">
              <a:lnSpc>
                <a:spcPct val="90000"/>
              </a:lnSpc>
            </a:pPr>
            <a:r>
              <a:rPr lang="en-US" smtClean="0"/>
              <a:t>Control groups are often absent or weak</a:t>
            </a:r>
          </a:p>
          <a:p>
            <a:pPr>
              <a:lnSpc>
                <a:spcPct val="90000"/>
              </a:lnSpc>
            </a:pPr>
            <a:r>
              <a:rPr lang="en-US" smtClean="0"/>
              <a:t>Underlying difference</a:t>
            </a:r>
          </a:p>
          <a:p>
            <a:pPr lvl="1">
              <a:lnSpc>
                <a:spcPct val="90000"/>
              </a:lnSpc>
            </a:pPr>
            <a:r>
              <a:rPr lang="en-US" smtClean="0"/>
              <a:t>Granularity of the hypotheses and manipulations</a:t>
            </a:r>
          </a:p>
          <a:p>
            <a:pPr lvl="1">
              <a:lnSpc>
                <a:spcPct val="90000"/>
              </a:lnSpc>
            </a:pPr>
            <a:r>
              <a:rPr lang="en-US" smtClean="0"/>
              <a:t>See next few slides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266700"/>
            <a:ext cx="8580438" cy="1104900"/>
          </a:xfrm>
        </p:spPr>
        <p:txBody>
          <a:bodyPr/>
          <a:lstStyle/>
          <a:p>
            <a:r>
              <a:rPr lang="en-US" sz="4000" smtClean="0"/>
              <a:t>An example of a large-grained classroom experiment: PUMP/PAT</a:t>
            </a:r>
          </a:p>
        </p:txBody>
      </p:sp>
      <p:sp>
        <p:nvSpPr>
          <p:cNvPr id="38915" name="Rectangle 3"/>
          <p:cNvSpPr>
            <a:spLocks noGrp="1" noChangeArrowheads="1"/>
          </p:cNvSpPr>
          <p:nvPr>
            <p:ph type="body" idx="1"/>
          </p:nvPr>
        </p:nvSpPr>
        <p:spPr/>
        <p:txBody>
          <a:bodyPr/>
          <a:lstStyle/>
          <a:p>
            <a:r>
              <a:rPr lang="en-US" smtClean="0"/>
              <a:t>Early version of CL Algebra (Koedinger et al.)</a:t>
            </a:r>
          </a:p>
          <a:p>
            <a:pPr lvl="1"/>
            <a:r>
              <a:rPr lang="en-US" smtClean="0"/>
              <a:t>Tutoring system (PAT)</a:t>
            </a:r>
          </a:p>
          <a:p>
            <a:pPr lvl="1"/>
            <a:r>
              <a:rPr lang="en-US" smtClean="0"/>
              <a:t>Curriculum (PUMP) including some teacher training</a:t>
            </a:r>
          </a:p>
          <a:p>
            <a:pPr lvl="1"/>
            <a:r>
              <a:rPr lang="en-US" smtClean="0"/>
              <a:t>Whole year</a:t>
            </a:r>
          </a:p>
          <a:p>
            <a:r>
              <a:rPr lang="en-US" smtClean="0"/>
              <a:t>Hypothesis</a:t>
            </a:r>
          </a:p>
          <a:p>
            <a:pPr lvl="1"/>
            <a:r>
              <a:rPr lang="en-US" smtClean="0"/>
              <a:t>PUMP/PAT is more effective than conventional instruction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4000" smtClean="0"/>
              <a:t>A 2</a:t>
            </a:r>
            <a:r>
              <a:rPr lang="en-US" sz="4000" baseline="30000" smtClean="0"/>
              <a:t>nd</a:t>
            </a:r>
            <a:r>
              <a:rPr lang="en-US" sz="4000" smtClean="0"/>
              <a:t> example of large grained classroom experiments: CECILE</a:t>
            </a:r>
          </a:p>
        </p:txBody>
      </p:sp>
      <p:sp>
        <p:nvSpPr>
          <p:cNvPr id="39939" name="Rectangle 3"/>
          <p:cNvSpPr>
            <a:spLocks noGrp="1" noChangeArrowheads="1"/>
          </p:cNvSpPr>
          <p:nvPr>
            <p:ph type="body" idx="1"/>
          </p:nvPr>
        </p:nvSpPr>
        <p:spPr/>
        <p:txBody>
          <a:bodyPr/>
          <a:lstStyle/>
          <a:p>
            <a:r>
              <a:rPr lang="en-US" smtClean="0"/>
              <a:t>CECILE (Scardamalia, Bereiter et al.)</a:t>
            </a:r>
          </a:p>
          <a:p>
            <a:pPr lvl="1"/>
            <a:r>
              <a:rPr lang="en-US" smtClean="0"/>
              <a:t>Networked collaborative learning software</a:t>
            </a:r>
          </a:p>
          <a:p>
            <a:pPr lvl="1"/>
            <a:r>
              <a:rPr lang="en-US" smtClean="0"/>
              <a:t>Long, complex math activities done in small groups</a:t>
            </a:r>
          </a:p>
          <a:p>
            <a:pPr lvl="1"/>
            <a:r>
              <a:rPr lang="en-US" smtClean="0"/>
              <a:t>Developed and published on the web</a:t>
            </a:r>
          </a:p>
          <a:p>
            <a:pPr lvl="1"/>
            <a:r>
              <a:rPr lang="en-US" smtClean="0"/>
              <a:t>Whole year</a:t>
            </a:r>
          </a:p>
          <a:p>
            <a:r>
              <a:rPr lang="en-US" smtClean="0"/>
              <a:t>Hypothesis</a:t>
            </a:r>
          </a:p>
          <a:p>
            <a:pPr lvl="1"/>
            <a:r>
              <a:rPr lang="en-US" smtClean="0"/>
              <a:t>CECILE community of learning increases gains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4000" smtClean="0"/>
              <a:t>A 3</a:t>
            </a:r>
            <a:r>
              <a:rPr lang="en-US" sz="4000" baseline="30000" smtClean="0"/>
              <a:t>rd</a:t>
            </a:r>
            <a:r>
              <a:rPr lang="en-US" sz="4000" smtClean="0"/>
              <a:t> example of large grained classroom experiments: </a:t>
            </a:r>
            <a:r>
              <a:rPr lang="en-US" sz="4000" i="1" smtClean="0"/>
              <a:t>Jasper</a:t>
            </a:r>
          </a:p>
        </p:txBody>
      </p:sp>
      <p:sp>
        <p:nvSpPr>
          <p:cNvPr id="40963" name="Rectangle 3"/>
          <p:cNvSpPr>
            <a:spLocks noGrp="1" noChangeArrowheads="1"/>
          </p:cNvSpPr>
          <p:nvPr>
            <p:ph type="body" idx="1"/>
          </p:nvPr>
        </p:nvSpPr>
        <p:spPr/>
        <p:txBody>
          <a:bodyPr/>
          <a:lstStyle/>
          <a:p>
            <a:r>
              <a:rPr lang="en-US" smtClean="0"/>
              <a:t>Anchored instruction (Bransford et al.)</a:t>
            </a:r>
          </a:p>
          <a:p>
            <a:pPr lvl="1"/>
            <a:r>
              <a:rPr lang="en-US" smtClean="0"/>
              <a:t>“Jasper” video provide a vivid, shared anchor</a:t>
            </a:r>
          </a:p>
          <a:p>
            <a:pPr lvl="1"/>
            <a:r>
              <a:rPr lang="en-US" smtClean="0"/>
              <a:t>Long, complex math activities tied to anchor</a:t>
            </a:r>
          </a:p>
          <a:p>
            <a:pPr lvl="1"/>
            <a:r>
              <a:rPr lang="en-US" smtClean="0"/>
              <a:t>Whole year</a:t>
            </a:r>
          </a:p>
          <a:p>
            <a:r>
              <a:rPr lang="en-US" smtClean="0"/>
              <a:t>Hypothesis:</a:t>
            </a:r>
          </a:p>
          <a:p>
            <a:pPr lvl="1"/>
            <a:r>
              <a:rPr lang="en-US" smtClean="0"/>
              <a:t>Anchored instruction prevents inert knowledge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Outline</a:t>
            </a:r>
          </a:p>
        </p:txBody>
      </p:sp>
      <p:sp>
        <p:nvSpPr>
          <p:cNvPr id="41987" name="Rectangle 3"/>
          <p:cNvSpPr>
            <a:spLocks noGrp="1" noChangeArrowheads="1"/>
          </p:cNvSpPr>
          <p:nvPr>
            <p:ph type="body" idx="1"/>
          </p:nvPr>
        </p:nvSpPr>
        <p:spPr>
          <a:xfrm>
            <a:off x="381000" y="1676400"/>
            <a:ext cx="8763000" cy="4114800"/>
          </a:xfrm>
        </p:spPr>
        <p:txBody>
          <a:bodyPr/>
          <a:lstStyle/>
          <a:p>
            <a:r>
              <a:rPr lang="en-US" smtClean="0"/>
              <a:t>In vivo experimentation: Motivation &amp; definition</a:t>
            </a:r>
          </a:p>
          <a:p>
            <a:r>
              <a:rPr lang="en-US" smtClean="0"/>
              <a:t>3 examples</a:t>
            </a:r>
          </a:p>
          <a:p>
            <a:pPr lvl="1"/>
            <a:r>
              <a:rPr lang="en-US" smtClean="0"/>
              <a:t>Reflection on the 3 examples</a:t>
            </a:r>
          </a:p>
          <a:p>
            <a:r>
              <a:rPr lang="en-US" smtClean="0"/>
              <a:t>Distinguishing in vivo from other experiments</a:t>
            </a:r>
          </a:p>
          <a:p>
            <a:r>
              <a:rPr lang="en-US" b="1" smtClean="0"/>
              <a:t>Quiz  &amp; discussion</a:t>
            </a:r>
          </a:p>
          <a:p>
            <a:r>
              <a:rPr lang="en-US" smtClean="0"/>
              <a:t>IV track activities for rest of the week</a:t>
            </a:r>
          </a:p>
          <a:p>
            <a:endParaRPr lang="en-US" smtClean="0"/>
          </a:p>
        </p:txBody>
      </p:sp>
      <p:sp>
        <p:nvSpPr>
          <p:cNvPr id="41988" name="AutoShape 4"/>
          <p:cNvSpPr>
            <a:spLocks noChangeArrowheads="1"/>
          </p:cNvSpPr>
          <p:nvPr/>
        </p:nvSpPr>
        <p:spPr bwMode="auto">
          <a:xfrm>
            <a:off x="7497763" y="4160838"/>
            <a:ext cx="1646237" cy="731837"/>
          </a:xfrm>
          <a:prstGeom prst="wedgeRoundRectCallout">
            <a:avLst>
              <a:gd name="adj1" fmla="val -241995"/>
              <a:gd name="adj2" fmla="val -33514"/>
              <a:gd name="adj3" fmla="val 16667"/>
            </a:avLst>
          </a:prstGeom>
          <a:solidFill>
            <a:srgbClr val="FBFB37"/>
          </a:solidFill>
          <a:ln w="12700">
            <a:solidFill>
              <a:schemeClr val="tx1"/>
            </a:solidFill>
            <a:miter lim="800000"/>
            <a:headEnd type="none" w="sm" len="sm"/>
            <a:tailEnd type="none" w="sm" len="sm"/>
          </a:ln>
        </p:spPr>
        <p:txBody>
          <a:bodyPr/>
          <a:lstStyle/>
          <a:p>
            <a:pPr algn="ctr"/>
            <a:r>
              <a:rPr lang="en-US" sz="3200" b="0" u="none"/>
              <a:t>Next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smtClean="0"/>
              <a:t>Two most popular experimental methods</a:t>
            </a:r>
          </a:p>
        </p:txBody>
      </p:sp>
      <p:sp>
        <p:nvSpPr>
          <p:cNvPr id="10243" name="Rectangle 3"/>
          <p:cNvSpPr>
            <a:spLocks noGrp="1" noChangeArrowheads="1"/>
          </p:cNvSpPr>
          <p:nvPr>
            <p:ph type="body" idx="1"/>
          </p:nvPr>
        </p:nvSpPr>
        <p:spPr/>
        <p:txBody>
          <a:bodyPr/>
          <a:lstStyle/>
          <a:p>
            <a:r>
              <a:rPr lang="en-US" smtClean="0"/>
              <a:t>Laboratory experiments</a:t>
            </a:r>
          </a:p>
          <a:p>
            <a:r>
              <a:rPr lang="en-US" smtClean="0"/>
              <a:t>Classroom experiments</a:t>
            </a:r>
          </a:p>
          <a:p>
            <a:pPr lvl="1"/>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smtClean="0"/>
              <a:t>How would you classify this classroom experiment?</a:t>
            </a:r>
          </a:p>
        </p:txBody>
      </p:sp>
      <p:sp>
        <p:nvSpPr>
          <p:cNvPr id="43011" name="Rectangle 3"/>
          <p:cNvSpPr>
            <a:spLocks noGrp="1" noChangeArrowheads="1"/>
          </p:cNvSpPr>
          <p:nvPr>
            <p:ph type="body" idx="1"/>
          </p:nvPr>
        </p:nvSpPr>
        <p:spPr/>
        <p:txBody>
          <a:bodyPr/>
          <a:lstStyle/>
          <a:p>
            <a:r>
              <a:rPr lang="en-US" smtClean="0"/>
              <a:t>Reciprocal teaching (Palinscar &amp; Brown)</a:t>
            </a:r>
          </a:p>
          <a:p>
            <a:pPr lvl="1"/>
            <a:r>
              <a:rPr lang="en-US" smtClean="0"/>
              <a:t>Small, teacher-led groups</a:t>
            </a:r>
          </a:p>
          <a:p>
            <a:pPr lvl="1"/>
            <a:r>
              <a:rPr lang="en-US" smtClean="0"/>
              <a:t>Students trained two switch roles with teacher &amp; each other</a:t>
            </a:r>
          </a:p>
          <a:p>
            <a:pPr lvl="1"/>
            <a:r>
              <a:rPr lang="en-US" smtClean="0"/>
              <a:t>Multiple weeks</a:t>
            </a:r>
          </a:p>
          <a:p>
            <a:r>
              <a:rPr lang="en-US" smtClean="0"/>
              <a:t>Hypothesis:  Reciprocal teaching is more effective than normal small group learning</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4000" smtClean="0"/>
              <a:t>How would you classify this classroom experiment?</a:t>
            </a:r>
          </a:p>
        </p:txBody>
      </p:sp>
      <p:sp>
        <p:nvSpPr>
          <p:cNvPr id="44035" name="Rectangle 3"/>
          <p:cNvSpPr>
            <a:spLocks noGrp="1" noChangeArrowheads="1"/>
          </p:cNvSpPr>
          <p:nvPr>
            <p:ph type="body" idx="1"/>
          </p:nvPr>
        </p:nvSpPr>
        <p:spPr/>
        <p:txBody>
          <a:bodyPr/>
          <a:lstStyle/>
          <a:p>
            <a:r>
              <a:rPr lang="en-US" smtClean="0"/>
              <a:t>Andes tutoring system (VanLehn et al.)</a:t>
            </a:r>
          </a:p>
          <a:p>
            <a:pPr lvl="1"/>
            <a:r>
              <a:rPr lang="en-US" smtClean="0"/>
              <a:t>Homework exercises done on Andes vs. paper</a:t>
            </a:r>
          </a:p>
          <a:p>
            <a:pPr lvl="1"/>
            <a:r>
              <a:rPr lang="en-US" smtClean="0"/>
              <a:t>Same exercises, textbook, labs, exams, rubrics</a:t>
            </a:r>
          </a:p>
          <a:p>
            <a:pPr lvl="1"/>
            <a:r>
              <a:rPr lang="en-US" smtClean="0"/>
              <a:t>Whole semester</a:t>
            </a:r>
          </a:p>
          <a:p>
            <a:r>
              <a:rPr lang="en-US" smtClean="0"/>
              <a:t>Hypothesis:  </a:t>
            </a:r>
          </a:p>
          <a:p>
            <a:pPr lvl="1"/>
            <a:r>
              <a:rPr lang="en-US" smtClean="0"/>
              <a:t>Doing homework problems on Andes is more effective than doing them on paper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81000" y="266700"/>
            <a:ext cx="8763000" cy="1104900"/>
          </a:xfrm>
        </p:spPr>
        <p:txBody>
          <a:bodyPr/>
          <a:lstStyle/>
          <a:p>
            <a:r>
              <a:rPr lang="en-US" sz="4000" smtClean="0"/>
              <a:t>How would you classify this experiment? (Lui, Perfetti, Mitchell et al.)</a:t>
            </a:r>
          </a:p>
        </p:txBody>
      </p:sp>
      <p:sp>
        <p:nvSpPr>
          <p:cNvPr id="45059" name="Rectangle 3"/>
          <p:cNvSpPr>
            <a:spLocks noGrp="1" noChangeArrowheads="1"/>
          </p:cNvSpPr>
          <p:nvPr>
            <p:ph type="body" idx="1"/>
          </p:nvPr>
        </p:nvSpPr>
        <p:spPr>
          <a:xfrm>
            <a:off x="381000" y="1417638"/>
            <a:ext cx="8458200" cy="5211762"/>
          </a:xfrm>
        </p:spPr>
        <p:txBody>
          <a:bodyPr/>
          <a:lstStyle/>
          <a:p>
            <a:r>
              <a:rPr lang="en-US" sz="2800" smtClean="0"/>
              <a:t>Normal drill (used as pretraining)  </a:t>
            </a:r>
          </a:p>
          <a:p>
            <a:pPr lvl="1"/>
            <a:r>
              <a:rPr lang="en-US" sz="2400" smtClean="0"/>
              <a:t>Present Chinese character (visual) and pronunciation (sound)</a:t>
            </a:r>
          </a:p>
          <a:p>
            <a:pPr lvl="1"/>
            <a:r>
              <a:rPr lang="en-US" sz="2400" smtClean="0"/>
              <a:t>Select English translation.  Get applauded or corrected</a:t>
            </a:r>
          </a:p>
          <a:p>
            <a:r>
              <a:rPr lang="en-US" sz="2800" smtClean="0"/>
              <a:t>Manipulation</a:t>
            </a:r>
          </a:p>
          <a:p>
            <a:pPr lvl="1"/>
            <a:r>
              <a:rPr lang="en-US" sz="2400" smtClean="0"/>
              <a:t>Select English translation.  </a:t>
            </a:r>
            <a:r>
              <a:rPr lang="en-US" sz="2400" i="1" smtClean="0"/>
              <a:t>No feedback</a:t>
            </a:r>
            <a:r>
              <a:rPr lang="en-US" sz="2400" smtClean="0"/>
              <a:t>.</a:t>
            </a:r>
          </a:p>
          <a:p>
            <a:pPr lvl="1"/>
            <a:r>
              <a:rPr lang="en-US" sz="2400" smtClean="0"/>
              <a:t>Present character, pronunciation, both or neither</a:t>
            </a:r>
          </a:p>
          <a:p>
            <a:r>
              <a:rPr lang="en-US" sz="2800" smtClean="0"/>
              <a:t>Co-training hypothesis </a:t>
            </a:r>
          </a:p>
          <a:p>
            <a:pPr lvl="1"/>
            <a:r>
              <a:rPr lang="en-US" sz="2400" smtClean="0"/>
              <a:t>Drill with both character and pronunciation</a:t>
            </a:r>
            <a:br>
              <a:rPr lang="en-US" sz="2400" smtClean="0"/>
            </a:br>
            <a:r>
              <a:rPr lang="en-US" sz="2400" smtClean="0"/>
              <a:t>&gt; drill with either character or pronunciation (not both)</a:t>
            </a:r>
            <a:br>
              <a:rPr lang="en-US" sz="2400" smtClean="0"/>
            </a:br>
            <a:r>
              <a:rPr lang="en-US" sz="2400" smtClean="0"/>
              <a:t>&gt; no extra drill at all </a:t>
            </a:r>
          </a:p>
          <a:p>
            <a:r>
              <a:rPr lang="en-US" sz="2800" smtClean="0"/>
              <a:t>Pull out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1"/>
          <p:cNvSpPr>
            <a:spLocks noChangeArrowheads="1"/>
          </p:cNvSpPr>
          <p:nvPr/>
        </p:nvSpPr>
        <p:spPr bwMode="auto">
          <a:xfrm>
            <a:off x="6308725" y="5715000"/>
            <a:ext cx="2835275" cy="1143000"/>
          </a:xfrm>
          <a:prstGeom prst="rect">
            <a:avLst/>
          </a:prstGeom>
          <a:solidFill>
            <a:schemeClr val="bg1"/>
          </a:solidFill>
          <a:ln w="12700">
            <a:noFill/>
            <a:miter lim="800000"/>
            <a:headEnd type="none" w="sm" len="sm"/>
            <a:tailEnd type="none" w="sm" len="sm"/>
          </a:ln>
        </p:spPr>
        <p:txBody>
          <a:bodyPr wrap="none" anchor="ctr"/>
          <a:lstStyle/>
          <a:p>
            <a:endParaRPr lang="en-US"/>
          </a:p>
        </p:txBody>
      </p:sp>
      <p:sp>
        <p:nvSpPr>
          <p:cNvPr id="46083" name="Rectangle 2"/>
          <p:cNvSpPr>
            <a:spLocks noGrp="1" noChangeArrowheads="1"/>
          </p:cNvSpPr>
          <p:nvPr>
            <p:ph type="title"/>
          </p:nvPr>
        </p:nvSpPr>
        <p:spPr/>
        <p:txBody>
          <a:bodyPr/>
          <a:lstStyle/>
          <a:p>
            <a:r>
              <a:rPr lang="en-US" sz="4000" smtClean="0"/>
              <a:t>Should this experiment be redone in vivo?  (Min Chi &amp; VanLehn)</a:t>
            </a:r>
          </a:p>
        </p:txBody>
      </p:sp>
      <p:sp>
        <p:nvSpPr>
          <p:cNvPr id="46084" name="Rectangle 3"/>
          <p:cNvSpPr>
            <a:spLocks noGrp="1" noChangeArrowheads="1"/>
          </p:cNvSpPr>
          <p:nvPr>
            <p:ph type="body" idx="1"/>
          </p:nvPr>
        </p:nvSpPr>
        <p:spPr>
          <a:xfrm>
            <a:off x="365125" y="1417638"/>
            <a:ext cx="6400800" cy="1828800"/>
          </a:xfrm>
        </p:spPr>
        <p:txBody>
          <a:bodyPr/>
          <a:lstStyle/>
          <a:p>
            <a:pPr>
              <a:lnSpc>
                <a:spcPct val="80000"/>
              </a:lnSpc>
            </a:pPr>
            <a:r>
              <a:rPr lang="en-US" sz="2800" smtClean="0"/>
              <a:t>Design</a:t>
            </a:r>
          </a:p>
          <a:p>
            <a:pPr lvl="1">
              <a:lnSpc>
                <a:spcPct val="80000"/>
              </a:lnSpc>
            </a:pPr>
            <a:r>
              <a:rPr lang="en-US" sz="2400" smtClean="0"/>
              <a:t>Training on probability then physics</a:t>
            </a:r>
          </a:p>
          <a:p>
            <a:pPr lvl="1">
              <a:lnSpc>
                <a:spcPct val="80000"/>
              </a:lnSpc>
            </a:pPr>
            <a:r>
              <a:rPr lang="en-US" sz="2400" smtClean="0"/>
              <a:t>During probability only, </a:t>
            </a:r>
          </a:p>
          <a:p>
            <a:pPr lvl="2">
              <a:lnSpc>
                <a:spcPct val="80000"/>
              </a:lnSpc>
            </a:pPr>
            <a:r>
              <a:rPr lang="en-US" sz="2000" smtClean="0"/>
              <a:t>Half students taught an </a:t>
            </a:r>
            <a:r>
              <a:rPr lang="en-US" sz="2000" i="1" smtClean="0"/>
              <a:t>explicit strategy</a:t>
            </a:r>
          </a:p>
          <a:p>
            <a:pPr lvl="2">
              <a:lnSpc>
                <a:spcPct val="80000"/>
              </a:lnSpc>
            </a:pPr>
            <a:r>
              <a:rPr lang="en-US" sz="2000" smtClean="0"/>
              <a:t>Half not taught a strategy (normal instruction)</a:t>
            </a:r>
          </a:p>
          <a:p>
            <a:pPr>
              <a:lnSpc>
                <a:spcPct val="80000"/>
              </a:lnSpc>
              <a:buFont typeface="Monotype Sorts" pitchFamily="1" charset="2"/>
              <a:buNone/>
            </a:pPr>
            <a:endParaRPr lang="en-US" sz="2800" smtClean="0"/>
          </a:p>
        </p:txBody>
      </p:sp>
      <p:sp>
        <p:nvSpPr>
          <p:cNvPr id="46085" name="Rectangle 4"/>
          <p:cNvSpPr>
            <a:spLocks noChangeArrowheads="1"/>
          </p:cNvSpPr>
          <p:nvPr/>
        </p:nvSpPr>
        <p:spPr bwMode="auto">
          <a:xfrm>
            <a:off x="914400" y="3246438"/>
            <a:ext cx="3017838" cy="2376487"/>
          </a:xfrm>
          <a:prstGeom prst="rect">
            <a:avLst/>
          </a:prstGeom>
          <a:noFill/>
          <a:ln w="12700">
            <a:solidFill>
              <a:schemeClr val="tx1"/>
            </a:solidFill>
            <a:miter lim="800000"/>
            <a:headEnd type="none" w="sm" len="sm"/>
            <a:tailEnd type="none" w="sm" len="sm"/>
          </a:ln>
        </p:spPr>
        <p:txBody>
          <a:bodyPr wrap="none" anchor="ctr"/>
          <a:lstStyle/>
          <a:p>
            <a:endParaRPr lang="en-US"/>
          </a:p>
        </p:txBody>
      </p:sp>
      <p:sp>
        <p:nvSpPr>
          <p:cNvPr id="46086" name="Line 5"/>
          <p:cNvSpPr>
            <a:spLocks noChangeShapeType="1"/>
          </p:cNvSpPr>
          <p:nvPr/>
        </p:nvSpPr>
        <p:spPr bwMode="auto">
          <a:xfrm flipV="1">
            <a:off x="1463675" y="4618038"/>
            <a:ext cx="1919288" cy="547687"/>
          </a:xfrm>
          <a:prstGeom prst="line">
            <a:avLst/>
          </a:prstGeom>
          <a:noFill/>
          <a:ln w="12700">
            <a:solidFill>
              <a:schemeClr val="hlink"/>
            </a:solidFill>
            <a:round/>
            <a:headEnd type="oval" w="med" len="med"/>
            <a:tailEnd type="oval" w="med" len="med"/>
          </a:ln>
        </p:spPr>
        <p:txBody>
          <a:bodyPr/>
          <a:lstStyle/>
          <a:p>
            <a:endParaRPr lang="en-US"/>
          </a:p>
        </p:txBody>
      </p:sp>
      <p:sp>
        <p:nvSpPr>
          <p:cNvPr id="46087" name="Line 7"/>
          <p:cNvSpPr>
            <a:spLocks noChangeShapeType="1"/>
          </p:cNvSpPr>
          <p:nvPr/>
        </p:nvSpPr>
        <p:spPr bwMode="auto">
          <a:xfrm flipV="1">
            <a:off x="1463675" y="3703638"/>
            <a:ext cx="1919288" cy="1462087"/>
          </a:xfrm>
          <a:prstGeom prst="line">
            <a:avLst/>
          </a:prstGeom>
          <a:noFill/>
          <a:ln w="12700">
            <a:solidFill>
              <a:schemeClr val="tx1"/>
            </a:solidFill>
            <a:prstDash val="dash"/>
            <a:round/>
            <a:headEnd type="oval" w="med" len="med"/>
            <a:tailEnd type="oval" w="med" len="med"/>
          </a:ln>
        </p:spPr>
        <p:txBody>
          <a:bodyPr/>
          <a:lstStyle/>
          <a:p>
            <a:endParaRPr lang="en-US"/>
          </a:p>
        </p:txBody>
      </p:sp>
      <p:sp>
        <p:nvSpPr>
          <p:cNvPr id="46088" name="Text Box 8"/>
          <p:cNvSpPr txBox="1">
            <a:spLocks noChangeArrowheads="1"/>
          </p:cNvSpPr>
          <p:nvPr/>
        </p:nvSpPr>
        <p:spPr bwMode="auto">
          <a:xfrm>
            <a:off x="1006475" y="5592763"/>
            <a:ext cx="822325" cy="396875"/>
          </a:xfrm>
          <a:prstGeom prst="rect">
            <a:avLst/>
          </a:prstGeom>
          <a:noFill/>
          <a:ln w="12700">
            <a:noFill/>
            <a:miter lim="800000"/>
            <a:headEnd type="none" w="sm" len="sm"/>
            <a:tailEnd type="none" w="sm" len="sm"/>
          </a:ln>
        </p:spPr>
        <p:txBody>
          <a:bodyPr>
            <a:spAutoFit/>
          </a:bodyPr>
          <a:lstStyle/>
          <a:p>
            <a:pPr algn="ctr">
              <a:spcBef>
                <a:spcPct val="50000"/>
              </a:spcBef>
            </a:pPr>
            <a:r>
              <a:rPr lang="en-US" b="0" u="none"/>
              <a:t>Pre</a:t>
            </a:r>
          </a:p>
        </p:txBody>
      </p:sp>
      <p:sp>
        <p:nvSpPr>
          <p:cNvPr id="46089" name="Text Box 9"/>
          <p:cNvSpPr txBox="1">
            <a:spLocks noChangeArrowheads="1"/>
          </p:cNvSpPr>
          <p:nvPr/>
        </p:nvSpPr>
        <p:spPr bwMode="auto">
          <a:xfrm>
            <a:off x="2925763" y="5592763"/>
            <a:ext cx="822325" cy="396875"/>
          </a:xfrm>
          <a:prstGeom prst="rect">
            <a:avLst/>
          </a:prstGeom>
          <a:noFill/>
          <a:ln w="12700">
            <a:noFill/>
            <a:miter lim="800000"/>
            <a:headEnd type="none" w="sm" len="sm"/>
            <a:tailEnd type="none" w="sm" len="sm"/>
          </a:ln>
        </p:spPr>
        <p:txBody>
          <a:bodyPr>
            <a:spAutoFit/>
          </a:bodyPr>
          <a:lstStyle/>
          <a:p>
            <a:pPr algn="ctr">
              <a:spcBef>
                <a:spcPct val="50000"/>
              </a:spcBef>
            </a:pPr>
            <a:r>
              <a:rPr lang="en-US" b="0" u="none"/>
              <a:t>Post</a:t>
            </a:r>
          </a:p>
        </p:txBody>
      </p:sp>
      <p:sp>
        <p:nvSpPr>
          <p:cNvPr id="46090" name="Text Box 10"/>
          <p:cNvSpPr txBox="1">
            <a:spLocks noChangeArrowheads="1"/>
          </p:cNvSpPr>
          <p:nvPr/>
        </p:nvSpPr>
        <p:spPr bwMode="auto">
          <a:xfrm>
            <a:off x="822325" y="5867400"/>
            <a:ext cx="3292475" cy="396875"/>
          </a:xfrm>
          <a:prstGeom prst="rect">
            <a:avLst/>
          </a:prstGeom>
          <a:noFill/>
          <a:ln w="12700">
            <a:noFill/>
            <a:miter lim="800000"/>
            <a:headEnd type="none" w="sm" len="sm"/>
            <a:tailEnd type="none" w="sm" len="sm"/>
          </a:ln>
        </p:spPr>
        <p:txBody>
          <a:bodyPr>
            <a:spAutoFit/>
          </a:bodyPr>
          <a:lstStyle/>
          <a:p>
            <a:pPr algn="ctr">
              <a:spcBef>
                <a:spcPct val="50000"/>
              </a:spcBef>
            </a:pPr>
            <a:r>
              <a:rPr lang="en-US" u="none"/>
              <a:t>Probability  Training</a:t>
            </a:r>
          </a:p>
        </p:txBody>
      </p:sp>
      <p:sp>
        <p:nvSpPr>
          <p:cNvPr id="46091" name="Line 11"/>
          <p:cNvSpPr>
            <a:spLocks noChangeShapeType="1"/>
          </p:cNvSpPr>
          <p:nvPr/>
        </p:nvSpPr>
        <p:spPr bwMode="auto">
          <a:xfrm flipV="1">
            <a:off x="6583363" y="2697163"/>
            <a:ext cx="1738312" cy="0"/>
          </a:xfrm>
          <a:prstGeom prst="line">
            <a:avLst/>
          </a:prstGeom>
          <a:noFill/>
          <a:ln w="12700">
            <a:solidFill>
              <a:schemeClr val="tx1"/>
            </a:solidFill>
            <a:prstDash val="dash"/>
            <a:round/>
            <a:headEnd type="oval" w="med" len="med"/>
            <a:tailEnd type="oval" w="med" len="med"/>
          </a:ln>
        </p:spPr>
        <p:txBody>
          <a:bodyPr/>
          <a:lstStyle/>
          <a:p>
            <a:endParaRPr lang="en-US"/>
          </a:p>
        </p:txBody>
      </p:sp>
      <p:sp>
        <p:nvSpPr>
          <p:cNvPr id="46092" name="Line 12"/>
          <p:cNvSpPr>
            <a:spLocks noChangeShapeType="1"/>
          </p:cNvSpPr>
          <p:nvPr/>
        </p:nvSpPr>
        <p:spPr bwMode="auto">
          <a:xfrm flipV="1">
            <a:off x="6583363" y="3063875"/>
            <a:ext cx="1738312" cy="0"/>
          </a:xfrm>
          <a:prstGeom prst="line">
            <a:avLst/>
          </a:prstGeom>
          <a:noFill/>
          <a:ln w="12700">
            <a:solidFill>
              <a:schemeClr val="hlink"/>
            </a:solidFill>
            <a:round/>
            <a:headEnd type="oval" w="med" len="med"/>
            <a:tailEnd type="oval" w="med" len="med"/>
          </a:ln>
        </p:spPr>
        <p:txBody>
          <a:bodyPr/>
          <a:lstStyle/>
          <a:p>
            <a:endParaRPr lang="en-US"/>
          </a:p>
        </p:txBody>
      </p:sp>
      <p:sp>
        <p:nvSpPr>
          <p:cNvPr id="46093" name="Text Box 13"/>
          <p:cNvSpPr txBox="1">
            <a:spLocks noChangeArrowheads="1"/>
          </p:cNvSpPr>
          <p:nvPr/>
        </p:nvSpPr>
        <p:spPr bwMode="auto">
          <a:xfrm rot="-5400000">
            <a:off x="153194" y="4099719"/>
            <a:ext cx="1189037" cy="396875"/>
          </a:xfrm>
          <a:prstGeom prst="rect">
            <a:avLst/>
          </a:prstGeom>
          <a:noFill/>
          <a:ln w="12700">
            <a:noFill/>
            <a:miter lim="800000"/>
            <a:headEnd type="none" w="sm" len="sm"/>
            <a:tailEnd type="none" w="sm" len="sm"/>
          </a:ln>
        </p:spPr>
        <p:txBody>
          <a:bodyPr>
            <a:spAutoFit/>
          </a:bodyPr>
          <a:lstStyle/>
          <a:p>
            <a:pPr algn="ctr">
              <a:spcBef>
                <a:spcPct val="50000"/>
              </a:spcBef>
            </a:pPr>
            <a:r>
              <a:rPr lang="en-US" b="0" u="none"/>
              <a:t>Score</a:t>
            </a:r>
          </a:p>
        </p:txBody>
      </p:sp>
      <p:grpSp>
        <p:nvGrpSpPr>
          <p:cNvPr id="2" name="Group 33"/>
          <p:cNvGrpSpPr>
            <a:grpSpLocks/>
          </p:cNvGrpSpPr>
          <p:nvPr/>
        </p:nvGrpSpPr>
        <p:grpSpPr bwMode="auto">
          <a:xfrm>
            <a:off x="4481513" y="3246438"/>
            <a:ext cx="3565525" cy="3017837"/>
            <a:chOff x="2823" y="2045"/>
            <a:chExt cx="2246" cy="1901"/>
          </a:xfrm>
        </p:grpSpPr>
        <p:sp>
          <p:nvSpPr>
            <p:cNvPr id="46101" name="Rectangle 14"/>
            <p:cNvSpPr>
              <a:spLocks noChangeArrowheads="1"/>
            </p:cNvSpPr>
            <p:nvPr/>
          </p:nvSpPr>
          <p:spPr bwMode="auto">
            <a:xfrm>
              <a:off x="3053" y="2045"/>
              <a:ext cx="1901" cy="1497"/>
            </a:xfrm>
            <a:prstGeom prst="rect">
              <a:avLst/>
            </a:prstGeom>
            <a:noFill/>
            <a:ln w="12700">
              <a:solidFill>
                <a:schemeClr val="tx1"/>
              </a:solidFill>
              <a:miter lim="800000"/>
              <a:headEnd type="none" w="sm" len="sm"/>
              <a:tailEnd type="none" w="sm" len="sm"/>
            </a:ln>
          </p:spPr>
          <p:txBody>
            <a:bodyPr wrap="none" anchor="ctr"/>
            <a:lstStyle/>
            <a:p>
              <a:endParaRPr lang="en-US"/>
            </a:p>
          </p:txBody>
        </p:sp>
        <p:sp>
          <p:nvSpPr>
            <p:cNvPr id="46102" name="Line 15"/>
            <p:cNvSpPr>
              <a:spLocks noChangeShapeType="1"/>
            </p:cNvSpPr>
            <p:nvPr/>
          </p:nvSpPr>
          <p:spPr bwMode="auto">
            <a:xfrm flipV="1">
              <a:off x="3399" y="2909"/>
              <a:ext cx="1209" cy="345"/>
            </a:xfrm>
            <a:prstGeom prst="line">
              <a:avLst/>
            </a:prstGeom>
            <a:noFill/>
            <a:ln w="12700">
              <a:solidFill>
                <a:schemeClr val="hlink"/>
              </a:solidFill>
              <a:round/>
              <a:headEnd type="oval" w="med" len="med"/>
              <a:tailEnd type="oval" w="med" len="med"/>
            </a:ln>
          </p:spPr>
          <p:txBody>
            <a:bodyPr/>
            <a:lstStyle/>
            <a:p>
              <a:endParaRPr lang="en-US"/>
            </a:p>
          </p:txBody>
        </p:sp>
        <p:sp>
          <p:nvSpPr>
            <p:cNvPr id="46103" name="Line 16"/>
            <p:cNvSpPr>
              <a:spLocks noChangeShapeType="1"/>
            </p:cNvSpPr>
            <p:nvPr/>
          </p:nvSpPr>
          <p:spPr bwMode="auto">
            <a:xfrm flipV="1">
              <a:off x="3398" y="2045"/>
              <a:ext cx="1210" cy="864"/>
            </a:xfrm>
            <a:prstGeom prst="line">
              <a:avLst/>
            </a:prstGeom>
            <a:noFill/>
            <a:ln w="12700">
              <a:solidFill>
                <a:schemeClr val="tx1"/>
              </a:solidFill>
              <a:prstDash val="dash"/>
              <a:round/>
              <a:headEnd type="oval" w="med" len="med"/>
              <a:tailEnd type="oval" w="med" len="med"/>
            </a:ln>
          </p:spPr>
          <p:txBody>
            <a:bodyPr/>
            <a:lstStyle/>
            <a:p>
              <a:endParaRPr lang="en-US"/>
            </a:p>
          </p:txBody>
        </p:sp>
        <p:sp>
          <p:nvSpPr>
            <p:cNvPr id="46104" name="Text Box 17"/>
            <p:cNvSpPr txBox="1">
              <a:spLocks noChangeArrowheads="1"/>
            </p:cNvSpPr>
            <p:nvPr/>
          </p:nvSpPr>
          <p:spPr bwMode="auto">
            <a:xfrm>
              <a:off x="3111" y="3523"/>
              <a:ext cx="518" cy="250"/>
            </a:xfrm>
            <a:prstGeom prst="rect">
              <a:avLst/>
            </a:prstGeom>
            <a:noFill/>
            <a:ln w="12700">
              <a:noFill/>
              <a:miter lim="800000"/>
              <a:headEnd type="none" w="sm" len="sm"/>
              <a:tailEnd type="none" w="sm" len="sm"/>
            </a:ln>
          </p:spPr>
          <p:txBody>
            <a:bodyPr>
              <a:spAutoFit/>
            </a:bodyPr>
            <a:lstStyle/>
            <a:p>
              <a:pPr algn="ctr">
                <a:spcBef>
                  <a:spcPct val="50000"/>
                </a:spcBef>
              </a:pPr>
              <a:r>
                <a:rPr lang="en-US" b="0" u="none"/>
                <a:t>Pre</a:t>
              </a:r>
            </a:p>
          </p:txBody>
        </p:sp>
        <p:sp>
          <p:nvSpPr>
            <p:cNvPr id="46105" name="Text Box 18"/>
            <p:cNvSpPr txBox="1">
              <a:spLocks noChangeArrowheads="1"/>
            </p:cNvSpPr>
            <p:nvPr/>
          </p:nvSpPr>
          <p:spPr bwMode="auto">
            <a:xfrm>
              <a:off x="4320" y="3523"/>
              <a:ext cx="518" cy="250"/>
            </a:xfrm>
            <a:prstGeom prst="rect">
              <a:avLst/>
            </a:prstGeom>
            <a:noFill/>
            <a:ln w="12700">
              <a:noFill/>
              <a:miter lim="800000"/>
              <a:headEnd type="none" w="sm" len="sm"/>
              <a:tailEnd type="none" w="sm" len="sm"/>
            </a:ln>
          </p:spPr>
          <p:txBody>
            <a:bodyPr>
              <a:spAutoFit/>
            </a:bodyPr>
            <a:lstStyle/>
            <a:p>
              <a:pPr algn="ctr">
                <a:spcBef>
                  <a:spcPct val="50000"/>
                </a:spcBef>
              </a:pPr>
              <a:r>
                <a:rPr lang="en-US" b="0" u="none"/>
                <a:t>Post</a:t>
              </a:r>
            </a:p>
          </p:txBody>
        </p:sp>
        <p:sp>
          <p:nvSpPr>
            <p:cNvPr id="46106" name="Text Box 19"/>
            <p:cNvSpPr txBox="1">
              <a:spLocks noChangeArrowheads="1"/>
            </p:cNvSpPr>
            <p:nvPr/>
          </p:nvSpPr>
          <p:spPr bwMode="auto">
            <a:xfrm>
              <a:off x="2995" y="3696"/>
              <a:ext cx="2074" cy="250"/>
            </a:xfrm>
            <a:prstGeom prst="rect">
              <a:avLst/>
            </a:prstGeom>
            <a:noFill/>
            <a:ln w="12700">
              <a:noFill/>
              <a:miter lim="800000"/>
              <a:headEnd type="none" w="sm" len="sm"/>
              <a:tailEnd type="none" w="sm" len="sm"/>
            </a:ln>
          </p:spPr>
          <p:txBody>
            <a:bodyPr>
              <a:spAutoFit/>
            </a:bodyPr>
            <a:lstStyle/>
            <a:p>
              <a:pPr algn="ctr">
                <a:spcBef>
                  <a:spcPct val="50000"/>
                </a:spcBef>
              </a:pPr>
              <a:r>
                <a:rPr lang="en-US" u="none"/>
                <a:t>Physics  Training</a:t>
              </a:r>
            </a:p>
          </p:txBody>
        </p:sp>
        <p:sp>
          <p:nvSpPr>
            <p:cNvPr id="46107" name="Text Box 20"/>
            <p:cNvSpPr txBox="1">
              <a:spLocks noChangeArrowheads="1"/>
            </p:cNvSpPr>
            <p:nvPr/>
          </p:nvSpPr>
          <p:spPr bwMode="auto">
            <a:xfrm rot="-5400000">
              <a:off x="2573" y="2583"/>
              <a:ext cx="749" cy="250"/>
            </a:xfrm>
            <a:prstGeom prst="rect">
              <a:avLst/>
            </a:prstGeom>
            <a:noFill/>
            <a:ln w="12700">
              <a:noFill/>
              <a:miter lim="800000"/>
              <a:headEnd type="none" w="sm" len="sm"/>
              <a:tailEnd type="none" w="sm" len="sm"/>
            </a:ln>
          </p:spPr>
          <p:txBody>
            <a:bodyPr>
              <a:spAutoFit/>
            </a:bodyPr>
            <a:lstStyle/>
            <a:p>
              <a:pPr algn="ctr">
                <a:spcBef>
                  <a:spcPct val="50000"/>
                </a:spcBef>
              </a:pPr>
              <a:r>
                <a:rPr lang="en-US" b="0" u="none"/>
                <a:t>Score</a:t>
              </a:r>
            </a:p>
          </p:txBody>
        </p:sp>
      </p:grpSp>
      <p:grpSp>
        <p:nvGrpSpPr>
          <p:cNvPr id="3" name="Group 31"/>
          <p:cNvGrpSpPr>
            <a:grpSpLocks/>
          </p:cNvGrpSpPr>
          <p:nvPr/>
        </p:nvGrpSpPr>
        <p:grpSpPr bwMode="auto">
          <a:xfrm>
            <a:off x="6583363" y="3521075"/>
            <a:ext cx="2560637" cy="1187450"/>
            <a:chOff x="4147" y="2218"/>
            <a:chExt cx="1613" cy="748"/>
          </a:xfrm>
        </p:grpSpPr>
        <p:sp>
          <p:nvSpPr>
            <p:cNvPr id="46099" name="AutoShape 26"/>
            <p:cNvSpPr>
              <a:spLocks noChangeArrowheads="1"/>
            </p:cNvSpPr>
            <p:nvPr/>
          </p:nvSpPr>
          <p:spPr bwMode="auto">
            <a:xfrm>
              <a:off x="4781" y="2218"/>
              <a:ext cx="979" cy="518"/>
            </a:xfrm>
            <a:prstGeom prst="wedgeRoundRectCallout">
              <a:avLst>
                <a:gd name="adj1" fmla="val -108019"/>
                <a:gd name="adj2" fmla="val 39963"/>
                <a:gd name="adj3" fmla="val 16667"/>
              </a:avLst>
            </a:prstGeom>
            <a:solidFill>
              <a:srgbClr val="FBFB37"/>
            </a:solidFill>
            <a:ln w="28575">
              <a:solidFill>
                <a:schemeClr val="tx1"/>
              </a:solidFill>
              <a:miter lim="800000"/>
              <a:headEnd type="none" w="sm" len="sm"/>
              <a:tailEnd type="none" w="sm" len="sm"/>
            </a:ln>
          </p:spPr>
          <p:txBody>
            <a:bodyPr/>
            <a:lstStyle/>
            <a:p>
              <a:pPr algn="ctr"/>
              <a:r>
                <a:rPr lang="en-US" b="0" u="none"/>
                <a:t>Preparation for learning</a:t>
              </a:r>
            </a:p>
          </p:txBody>
        </p:sp>
        <p:sp>
          <p:nvSpPr>
            <p:cNvPr id="46100" name="Line 28"/>
            <p:cNvSpPr>
              <a:spLocks noChangeShapeType="1"/>
            </p:cNvSpPr>
            <p:nvPr/>
          </p:nvSpPr>
          <p:spPr bwMode="auto">
            <a:xfrm>
              <a:off x="4147" y="2390"/>
              <a:ext cx="0" cy="576"/>
            </a:xfrm>
            <a:prstGeom prst="line">
              <a:avLst/>
            </a:prstGeom>
            <a:noFill/>
            <a:ln w="28575">
              <a:solidFill>
                <a:schemeClr val="tx1"/>
              </a:solidFill>
              <a:round/>
              <a:headEnd type="triangle" w="lg" len="lg"/>
              <a:tailEnd type="triangle" w="lg" len="lg"/>
            </a:ln>
          </p:spPr>
          <p:txBody>
            <a:bodyPr/>
            <a:lstStyle/>
            <a:p>
              <a:endParaRPr lang="en-US"/>
            </a:p>
          </p:txBody>
        </p:sp>
      </p:grpSp>
      <p:grpSp>
        <p:nvGrpSpPr>
          <p:cNvPr id="4" name="Group 32"/>
          <p:cNvGrpSpPr>
            <a:grpSpLocks/>
          </p:cNvGrpSpPr>
          <p:nvPr/>
        </p:nvGrpSpPr>
        <p:grpSpPr bwMode="auto">
          <a:xfrm>
            <a:off x="5394325" y="4708525"/>
            <a:ext cx="3749675" cy="914400"/>
            <a:chOff x="3398" y="2966"/>
            <a:chExt cx="2362" cy="576"/>
          </a:xfrm>
        </p:grpSpPr>
        <p:sp>
          <p:nvSpPr>
            <p:cNvPr id="46097" name="AutoShape 22"/>
            <p:cNvSpPr>
              <a:spLocks noChangeArrowheads="1"/>
            </p:cNvSpPr>
            <p:nvPr/>
          </p:nvSpPr>
          <p:spPr bwMode="auto">
            <a:xfrm>
              <a:off x="4896" y="3024"/>
              <a:ext cx="864" cy="518"/>
            </a:xfrm>
            <a:prstGeom prst="wedgeRoundRectCallout">
              <a:avLst>
                <a:gd name="adj1" fmla="val -211227"/>
                <a:gd name="adj2" fmla="val -36870"/>
                <a:gd name="adj3" fmla="val 16667"/>
              </a:avLst>
            </a:prstGeom>
            <a:solidFill>
              <a:srgbClr val="FBFB37"/>
            </a:solidFill>
            <a:ln w="28575">
              <a:solidFill>
                <a:schemeClr val="tx1"/>
              </a:solidFill>
              <a:miter lim="800000"/>
              <a:headEnd type="none" w="sm" len="sm"/>
              <a:tailEnd type="none" w="sm" len="sm"/>
            </a:ln>
          </p:spPr>
          <p:txBody>
            <a:bodyPr/>
            <a:lstStyle/>
            <a:p>
              <a:pPr algn="ctr"/>
              <a:r>
                <a:rPr lang="en-US" b="0" u="none"/>
                <a:t>Ordinary transfer</a:t>
              </a:r>
            </a:p>
          </p:txBody>
        </p:sp>
        <p:sp>
          <p:nvSpPr>
            <p:cNvPr id="46098" name="Line 29"/>
            <p:cNvSpPr>
              <a:spLocks noChangeShapeType="1"/>
            </p:cNvSpPr>
            <p:nvPr/>
          </p:nvSpPr>
          <p:spPr bwMode="auto">
            <a:xfrm>
              <a:off x="3398" y="2966"/>
              <a:ext cx="0" cy="230"/>
            </a:xfrm>
            <a:prstGeom prst="line">
              <a:avLst/>
            </a:prstGeom>
            <a:noFill/>
            <a:ln w="28575">
              <a:solidFill>
                <a:schemeClr val="tx1"/>
              </a:solidFill>
              <a:round/>
              <a:headEnd type="triangle" w="lg" len="lg"/>
              <a:tailEnd type="triangle" w="lg" len="lg"/>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Outline</a:t>
            </a:r>
          </a:p>
        </p:txBody>
      </p:sp>
      <p:sp>
        <p:nvSpPr>
          <p:cNvPr id="47107" name="Rectangle 3"/>
          <p:cNvSpPr>
            <a:spLocks noGrp="1" noChangeArrowheads="1"/>
          </p:cNvSpPr>
          <p:nvPr>
            <p:ph type="body" idx="1"/>
          </p:nvPr>
        </p:nvSpPr>
        <p:spPr>
          <a:xfrm>
            <a:off x="381000" y="1676400"/>
            <a:ext cx="8763000" cy="4114800"/>
          </a:xfrm>
        </p:spPr>
        <p:txBody>
          <a:bodyPr/>
          <a:lstStyle/>
          <a:p>
            <a:r>
              <a:rPr lang="en-US" smtClean="0"/>
              <a:t>In vivo experimentation: Motivation &amp; definition</a:t>
            </a:r>
          </a:p>
          <a:p>
            <a:r>
              <a:rPr lang="en-US" smtClean="0"/>
              <a:t>3 examples</a:t>
            </a:r>
          </a:p>
          <a:p>
            <a:pPr lvl="1"/>
            <a:r>
              <a:rPr lang="en-US" smtClean="0"/>
              <a:t>Reflection on the 3 examples</a:t>
            </a:r>
          </a:p>
          <a:p>
            <a:r>
              <a:rPr lang="en-US" smtClean="0"/>
              <a:t>Distinguishing in vivo from other experiments</a:t>
            </a:r>
          </a:p>
          <a:p>
            <a:r>
              <a:rPr lang="en-US" smtClean="0"/>
              <a:t>Quiz  &amp; discussion</a:t>
            </a:r>
          </a:p>
          <a:p>
            <a:r>
              <a:rPr lang="en-US" b="1" smtClean="0"/>
              <a:t>IV track activities for rest of the week</a:t>
            </a:r>
          </a:p>
          <a:p>
            <a:endParaRPr lang="en-US" b="1" smtClean="0"/>
          </a:p>
        </p:txBody>
      </p:sp>
      <p:sp>
        <p:nvSpPr>
          <p:cNvPr id="47108" name="AutoShape 4"/>
          <p:cNvSpPr>
            <a:spLocks noChangeArrowheads="1"/>
          </p:cNvSpPr>
          <p:nvPr/>
        </p:nvSpPr>
        <p:spPr bwMode="auto">
          <a:xfrm>
            <a:off x="4664075" y="5440363"/>
            <a:ext cx="1646238" cy="731837"/>
          </a:xfrm>
          <a:prstGeom prst="wedgeRoundRectCallout">
            <a:avLst>
              <a:gd name="adj1" fmla="val -158292"/>
              <a:gd name="adj2" fmla="val -100759"/>
              <a:gd name="adj3" fmla="val 16667"/>
            </a:avLst>
          </a:prstGeom>
          <a:solidFill>
            <a:srgbClr val="FBFB37"/>
          </a:solidFill>
          <a:ln w="12700">
            <a:solidFill>
              <a:schemeClr val="tx1"/>
            </a:solidFill>
            <a:miter lim="800000"/>
            <a:headEnd type="none" w="sm" len="sm"/>
            <a:tailEnd type="none" w="sm" len="sm"/>
          </a:ln>
        </p:spPr>
        <p:txBody>
          <a:bodyPr/>
          <a:lstStyle/>
          <a:p>
            <a:pPr algn="ctr"/>
            <a:r>
              <a:rPr lang="en-US" sz="3200" b="0" u="none"/>
              <a:t>Next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4000" smtClean="0"/>
              <a:t>Your job:  Simultaneously design 3 elements of an in vivo experiment</a:t>
            </a:r>
          </a:p>
        </p:txBody>
      </p:sp>
      <p:sp>
        <p:nvSpPr>
          <p:cNvPr id="48131" name="Rectangle 3"/>
          <p:cNvSpPr>
            <a:spLocks noGrp="1" noChangeArrowheads="1"/>
          </p:cNvSpPr>
          <p:nvPr>
            <p:ph type="body" idx="1"/>
          </p:nvPr>
        </p:nvSpPr>
        <p:spPr/>
        <p:txBody>
          <a:bodyPr/>
          <a:lstStyle/>
          <a:p>
            <a:pPr>
              <a:lnSpc>
                <a:spcPct val="90000"/>
              </a:lnSpc>
            </a:pPr>
            <a:r>
              <a:rPr lang="en-US" sz="2800" smtClean="0"/>
              <a:t>A </a:t>
            </a:r>
            <a:r>
              <a:rPr lang="en-US" sz="2800" i="1" smtClean="0"/>
              <a:t>hypothesis</a:t>
            </a:r>
            <a:r>
              <a:rPr lang="en-US" sz="2800" smtClean="0"/>
              <a:t> </a:t>
            </a:r>
          </a:p>
          <a:p>
            <a:pPr lvl="1">
              <a:lnSpc>
                <a:spcPct val="90000"/>
              </a:lnSpc>
            </a:pPr>
            <a:r>
              <a:rPr lang="en-US" sz="2400" smtClean="0"/>
              <a:t>Fits into literature on learning</a:t>
            </a:r>
          </a:p>
          <a:p>
            <a:pPr lvl="1">
              <a:lnSpc>
                <a:spcPct val="90000"/>
              </a:lnSpc>
            </a:pPr>
            <a:r>
              <a:rPr lang="en-US" sz="2400" smtClean="0"/>
              <a:t>High information value (in Shannon’s sense) </a:t>
            </a:r>
          </a:p>
          <a:p>
            <a:pPr>
              <a:lnSpc>
                <a:spcPct val="90000"/>
              </a:lnSpc>
            </a:pPr>
            <a:r>
              <a:rPr lang="en-US" sz="2800" smtClean="0"/>
              <a:t>A </a:t>
            </a:r>
            <a:r>
              <a:rPr lang="en-US" sz="2800" i="1" smtClean="0"/>
              <a:t>context</a:t>
            </a:r>
            <a:r>
              <a:rPr lang="en-US" sz="2800" smtClean="0"/>
              <a:t> </a:t>
            </a:r>
          </a:p>
          <a:p>
            <a:pPr lvl="1">
              <a:lnSpc>
                <a:spcPct val="90000"/>
              </a:lnSpc>
            </a:pPr>
            <a:r>
              <a:rPr lang="en-US" sz="2400" smtClean="0"/>
              <a:t>unit of the curriculum &amp; instructional objective</a:t>
            </a:r>
          </a:p>
          <a:p>
            <a:pPr lvl="1">
              <a:lnSpc>
                <a:spcPct val="90000"/>
              </a:lnSpc>
            </a:pPr>
            <a:r>
              <a:rPr lang="en-US" sz="2400" smtClean="0"/>
              <a:t>training content and assessments</a:t>
            </a:r>
          </a:p>
          <a:p>
            <a:pPr>
              <a:lnSpc>
                <a:spcPct val="90000"/>
              </a:lnSpc>
            </a:pPr>
            <a:r>
              <a:rPr lang="en-US" sz="2800" smtClean="0"/>
              <a:t>A </a:t>
            </a:r>
            <a:r>
              <a:rPr lang="en-US" sz="2800" i="1" smtClean="0"/>
              <a:t>manipulation</a:t>
            </a:r>
            <a:r>
              <a:rPr lang="en-US" sz="2800" smtClean="0"/>
              <a:t> </a:t>
            </a:r>
          </a:p>
          <a:p>
            <a:pPr lvl="1">
              <a:lnSpc>
                <a:spcPct val="90000"/>
              </a:lnSpc>
            </a:pPr>
            <a:r>
              <a:rPr lang="en-US" sz="2400" smtClean="0"/>
              <a:t>Tests the hypothesis</a:t>
            </a:r>
          </a:p>
          <a:p>
            <a:pPr lvl="1">
              <a:lnSpc>
                <a:spcPct val="90000"/>
              </a:lnSpc>
            </a:pPr>
            <a:r>
              <a:rPr lang="en-US" sz="2400" smtClean="0"/>
              <a:t>Fits well in the context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Schedule</a:t>
            </a:r>
          </a:p>
        </p:txBody>
      </p:sp>
      <p:sp>
        <p:nvSpPr>
          <p:cNvPr id="49155" name="Rectangle 3"/>
          <p:cNvSpPr>
            <a:spLocks noGrp="1" noChangeArrowheads="1"/>
          </p:cNvSpPr>
          <p:nvPr>
            <p:ph type="body" idx="1"/>
          </p:nvPr>
        </p:nvSpPr>
        <p:spPr>
          <a:xfrm>
            <a:off x="381000" y="1676400"/>
            <a:ext cx="8458200" cy="4770438"/>
          </a:xfrm>
        </p:spPr>
        <p:txBody>
          <a:bodyPr/>
          <a:lstStyle/>
          <a:p>
            <a:pPr>
              <a:lnSpc>
                <a:spcPct val="80000"/>
              </a:lnSpc>
            </a:pPr>
            <a:r>
              <a:rPr lang="en-US" sz="2800" smtClean="0"/>
              <a:t>Tuesday </a:t>
            </a:r>
          </a:p>
          <a:p>
            <a:pPr lvl="1">
              <a:lnSpc>
                <a:spcPct val="80000"/>
              </a:lnSpc>
            </a:pPr>
            <a:r>
              <a:rPr lang="en-US" sz="2400" smtClean="0"/>
              <a:t>AM: Become familiar with course &amp; tutoring system</a:t>
            </a:r>
          </a:p>
          <a:p>
            <a:pPr lvl="1">
              <a:lnSpc>
                <a:spcPct val="80000"/>
              </a:lnSpc>
            </a:pPr>
            <a:r>
              <a:rPr lang="en-US" sz="2400" smtClean="0"/>
              <a:t>Early PM: Become familiar with theory</a:t>
            </a:r>
          </a:p>
          <a:p>
            <a:pPr lvl="1">
              <a:lnSpc>
                <a:spcPct val="80000"/>
              </a:lnSpc>
            </a:pPr>
            <a:r>
              <a:rPr lang="en-US" sz="2400" smtClean="0"/>
              <a:t>Late PM:  Start writing Letter of Intent (2 pgs)</a:t>
            </a:r>
          </a:p>
          <a:p>
            <a:pPr lvl="2">
              <a:lnSpc>
                <a:spcPct val="80000"/>
              </a:lnSpc>
            </a:pPr>
            <a:r>
              <a:rPr lang="en-US" sz="2000" smtClean="0"/>
              <a:t>State background lit, hypothesis, context, manipulation</a:t>
            </a:r>
          </a:p>
          <a:p>
            <a:pPr>
              <a:lnSpc>
                <a:spcPct val="80000"/>
              </a:lnSpc>
            </a:pPr>
            <a:r>
              <a:rPr lang="en-US" sz="2800" smtClean="0"/>
              <a:t>Wednesday AM</a:t>
            </a:r>
          </a:p>
          <a:p>
            <a:pPr lvl="1">
              <a:lnSpc>
                <a:spcPct val="80000"/>
              </a:lnSpc>
            </a:pPr>
            <a:r>
              <a:rPr lang="en-US" sz="2400" smtClean="0"/>
              <a:t>Letter of Intent (LOI) due 10:45 am</a:t>
            </a:r>
          </a:p>
          <a:p>
            <a:pPr lvl="1">
              <a:lnSpc>
                <a:spcPct val="80000"/>
              </a:lnSpc>
            </a:pPr>
            <a:r>
              <a:rPr lang="en-US" sz="2400" smtClean="0"/>
              <a:t>Feedback from course committee representatives</a:t>
            </a:r>
          </a:p>
          <a:p>
            <a:pPr>
              <a:lnSpc>
                <a:spcPct val="80000"/>
              </a:lnSpc>
            </a:pPr>
            <a:r>
              <a:rPr lang="en-US" sz="2800" smtClean="0"/>
              <a:t>Wednesday PM &amp; Thursday</a:t>
            </a:r>
          </a:p>
          <a:p>
            <a:pPr lvl="1">
              <a:lnSpc>
                <a:spcPct val="80000"/>
              </a:lnSpc>
            </a:pPr>
            <a:r>
              <a:rPr lang="en-US" sz="2400" smtClean="0"/>
              <a:t>Revise design, add details, write proposal &amp; slides</a:t>
            </a:r>
          </a:p>
          <a:p>
            <a:pPr>
              <a:lnSpc>
                <a:spcPct val="80000"/>
              </a:lnSpc>
            </a:pPr>
            <a:r>
              <a:rPr lang="en-US" sz="2800" smtClean="0"/>
              <a:t>Friday</a:t>
            </a:r>
          </a:p>
          <a:p>
            <a:pPr lvl="1">
              <a:lnSpc>
                <a:spcPct val="80000"/>
              </a:lnSpc>
            </a:pPr>
            <a:r>
              <a:rPr lang="en-US" sz="2400" smtClean="0"/>
              <a:t>Presentation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Lab experiments</a:t>
            </a:r>
          </a:p>
        </p:txBody>
      </p:sp>
      <p:sp>
        <p:nvSpPr>
          <p:cNvPr id="11267" name="Rectangle 3"/>
          <p:cNvSpPr>
            <a:spLocks noGrp="1" noChangeArrowheads="1"/>
          </p:cNvSpPr>
          <p:nvPr>
            <p:ph type="body" idx="1"/>
          </p:nvPr>
        </p:nvSpPr>
        <p:spPr>
          <a:xfrm>
            <a:off x="381000" y="1676400"/>
            <a:ext cx="8458200" cy="4403725"/>
          </a:xfrm>
        </p:spPr>
        <p:txBody>
          <a:bodyPr/>
          <a:lstStyle/>
          <a:p>
            <a:pPr>
              <a:lnSpc>
                <a:spcPct val="80000"/>
              </a:lnSpc>
            </a:pPr>
            <a:r>
              <a:rPr lang="en-US" sz="2800" smtClean="0"/>
              <a:t>Students</a:t>
            </a:r>
          </a:p>
          <a:p>
            <a:pPr lvl="1">
              <a:lnSpc>
                <a:spcPct val="80000"/>
              </a:lnSpc>
            </a:pPr>
            <a:r>
              <a:rPr lang="en-US" sz="2400" smtClean="0"/>
              <a:t>Volunteers (recruited from classes?)</a:t>
            </a:r>
          </a:p>
          <a:p>
            <a:pPr lvl="1">
              <a:lnSpc>
                <a:spcPct val="80000"/>
              </a:lnSpc>
            </a:pPr>
            <a:r>
              <a:rPr lang="en-US" sz="2400" smtClean="0"/>
              <a:t>Motivated by money (or credit in psych course)</a:t>
            </a:r>
          </a:p>
          <a:p>
            <a:pPr>
              <a:lnSpc>
                <a:spcPct val="80000"/>
              </a:lnSpc>
            </a:pPr>
            <a:r>
              <a:rPr lang="en-US" sz="2800" smtClean="0"/>
              <a:t>Context</a:t>
            </a:r>
          </a:p>
          <a:p>
            <a:pPr lvl="1">
              <a:lnSpc>
                <a:spcPct val="80000"/>
              </a:lnSpc>
            </a:pPr>
            <a:r>
              <a:rPr lang="en-US" sz="2400" smtClean="0"/>
              <a:t>Instruction done in a lab (empty classroom?)</a:t>
            </a:r>
          </a:p>
          <a:p>
            <a:pPr lvl="1">
              <a:lnSpc>
                <a:spcPct val="80000"/>
              </a:lnSpc>
            </a:pPr>
            <a:r>
              <a:rPr lang="en-US" sz="2400" smtClean="0"/>
              <a:t>Experimenter or software does the instruction</a:t>
            </a:r>
          </a:p>
          <a:p>
            <a:pPr lvl="1">
              <a:lnSpc>
                <a:spcPct val="80000"/>
              </a:lnSpc>
            </a:pPr>
            <a:r>
              <a:rPr lang="en-US" sz="2400" smtClean="0"/>
              <a:t>Maximum of 2 hours per session</a:t>
            </a:r>
          </a:p>
          <a:p>
            <a:pPr>
              <a:lnSpc>
                <a:spcPct val="80000"/>
              </a:lnSpc>
            </a:pPr>
            <a:r>
              <a:rPr lang="en-US" sz="2800" smtClean="0"/>
              <a:t>Typical design</a:t>
            </a:r>
          </a:p>
          <a:p>
            <a:pPr lvl="1">
              <a:lnSpc>
                <a:spcPct val="80000"/>
              </a:lnSpc>
            </a:pPr>
            <a:r>
              <a:rPr lang="en-US" sz="2400" smtClean="0"/>
              <a:t>Pre-test, instruction, post-test(s)</a:t>
            </a:r>
          </a:p>
          <a:p>
            <a:pPr lvl="1">
              <a:lnSpc>
                <a:spcPct val="80000"/>
              </a:lnSpc>
            </a:pPr>
            <a:r>
              <a:rPr lang="en-US" sz="2400" smtClean="0"/>
              <a:t>Conditions differ in only 1 variable/factor</a:t>
            </a:r>
          </a:p>
          <a:p>
            <a:pPr>
              <a:lnSpc>
                <a:spcPct val="80000"/>
              </a:lnSpc>
            </a:pPr>
            <a:r>
              <a:rPr lang="en-US" sz="2800" smtClean="0"/>
              <a:t>High internal validity; low external validity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Classroom experiments</a:t>
            </a:r>
          </a:p>
        </p:txBody>
      </p:sp>
      <p:sp>
        <p:nvSpPr>
          <p:cNvPr id="12291" name="Rectangle 3"/>
          <p:cNvSpPr>
            <a:spLocks noGrp="1" noChangeArrowheads="1"/>
          </p:cNvSpPr>
          <p:nvPr>
            <p:ph type="body" idx="1"/>
          </p:nvPr>
        </p:nvSpPr>
        <p:spPr>
          <a:xfrm>
            <a:off x="381000" y="1676400"/>
            <a:ext cx="8458200" cy="4678363"/>
          </a:xfrm>
        </p:spPr>
        <p:txBody>
          <a:bodyPr/>
          <a:lstStyle/>
          <a:p>
            <a:pPr>
              <a:lnSpc>
                <a:spcPct val="90000"/>
              </a:lnSpc>
            </a:pPr>
            <a:r>
              <a:rPr lang="en-US" smtClean="0"/>
              <a:t>Participants &amp; context</a:t>
            </a:r>
          </a:p>
          <a:p>
            <a:pPr lvl="1">
              <a:lnSpc>
                <a:spcPct val="90000"/>
              </a:lnSpc>
            </a:pPr>
            <a:r>
              <a:rPr lang="en-US" smtClean="0"/>
              <a:t>Students from real classes</a:t>
            </a:r>
          </a:p>
          <a:p>
            <a:pPr lvl="1">
              <a:lnSpc>
                <a:spcPct val="90000"/>
              </a:lnSpc>
            </a:pPr>
            <a:r>
              <a:rPr lang="en-US" smtClean="0"/>
              <a:t>Regular instructors (not experimenter) does teaching</a:t>
            </a:r>
          </a:p>
          <a:p>
            <a:pPr>
              <a:lnSpc>
                <a:spcPct val="90000"/>
              </a:lnSpc>
            </a:pPr>
            <a:r>
              <a:rPr lang="en-US" smtClean="0"/>
              <a:t>Design</a:t>
            </a:r>
          </a:p>
          <a:p>
            <a:pPr lvl="1">
              <a:lnSpc>
                <a:spcPct val="90000"/>
              </a:lnSpc>
            </a:pPr>
            <a:r>
              <a:rPr lang="en-US" smtClean="0"/>
              <a:t>Train instructors to vary their instruction</a:t>
            </a:r>
          </a:p>
          <a:p>
            <a:pPr lvl="1">
              <a:lnSpc>
                <a:spcPct val="90000"/>
              </a:lnSpc>
            </a:pPr>
            <a:r>
              <a:rPr lang="en-US" smtClean="0"/>
              <a:t>Observe classes to check that manipulation occurred</a:t>
            </a:r>
          </a:p>
          <a:p>
            <a:pPr lvl="1">
              <a:lnSpc>
                <a:spcPct val="90000"/>
              </a:lnSpc>
            </a:pPr>
            <a:r>
              <a:rPr lang="en-US" smtClean="0"/>
              <a:t>Assess via embedded pre- and post-test(s), or video</a:t>
            </a:r>
          </a:p>
          <a:p>
            <a:pPr>
              <a:lnSpc>
                <a:spcPct val="90000"/>
              </a:lnSpc>
            </a:pPr>
            <a:r>
              <a:rPr lang="en-US" smtClean="0"/>
              <a:t>High external validity; low internal validity</a:t>
            </a:r>
          </a:p>
          <a:p>
            <a:pPr lvl="1">
              <a:lnSpc>
                <a:spcPct val="90000"/>
              </a:lnSpc>
            </a:pPr>
            <a:r>
              <a:rPr lang="en-US" smtClean="0"/>
              <a:t>Weak control of variables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In vivo experimentation	</a:t>
            </a:r>
          </a:p>
        </p:txBody>
      </p:sp>
      <p:sp>
        <p:nvSpPr>
          <p:cNvPr id="13315" name="Rectangle 3"/>
          <p:cNvSpPr>
            <a:spLocks noGrp="1" noChangeArrowheads="1"/>
          </p:cNvSpPr>
          <p:nvPr>
            <p:ph type="body" idx="1"/>
          </p:nvPr>
        </p:nvSpPr>
        <p:spPr/>
        <p:txBody>
          <a:bodyPr/>
          <a:lstStyle/>
          <a:p>
            <a:r>
              <a:rPr lang="en-US" smtClean="0"/>
              <a:t>Goals</a:t>
            </a:r>
          </a:p>
          <a:p>
            <a:pPr lvl="1"/>
            <a:r>
              <a:rPr lang="en-US" smtClean="0"/>
              <a:t>Internal validity</a:t>
            </a:r>
          </a:p>
          <a:p>
            <a:pPr lvl="1"/>
            <a:r>
              <a:rPr lang="en-US" smtClean="0"/>
              <a:t>External validity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In vivo experimentation</a:t>
            </a:r>
          </a:p>
        </p:txBody>
      </p:sp>
      <p:sp>
        <p:nvSpPr>
          <p:cNvPr id="14339" name="Rectangle 3"/>
          <p:cNvSpPr>
            <a:spLocks noGrp="1" noChangeArrowheads="1"/>
          </p:cNvSpPr>
          <p:nvPr>
            <p:ph type="body" idx="1"/>
          </p:nvPr>
        </p:nvSpPr>
        <p:spPr/>
        <p:txBody>
          <a:bodyPr/>
          <a:lstStyle/>
          <a:p>
            <a:pPr>
              <a:lnSpc>
                <a:spcPct val="90000"/>
              </a:lnSpc>
            </a:pPr>
            <a:r>
              <a:rPr lang="en-US" sz="2800" smtClean="0"/>
              <a:t>Students and context</a:t>
            </a:r>
          </a:p>
          <a:p>
            <a:pPr lvl="1">
              <a:lnSpc>
                <a:spcPct val="90000"/>
              </a:lnSpc>
            </a:pPr>
            <a:r>
              <a:rPr lang="en-US" sz="2400" smtClean="0"/>
              <a:t>In a real classroom with real students, teachers</a:t>
            </a:r>
          </a:p>
          <a:p>
            <a:pPr lvl="1">
              <a:lnSpc>
                <a:spcPct val="90000"/>
              </a:lnSpc>
            </a:pPr>
            <a:r>
              <a:rPr lang="en-US" sz="2400" smtClean="0"/>
              <a:t>Software controls part of instruction</a:t>
            </a:r>
          </a:p>
          <a:p>
            <a:pPr lvl="2">
              <a:lnSpc>
                <a:spcPct val="90000"/>
              </a:lnSpc>
            </a:pPr>
            <a:r>
              <a:rPr lang="en-US" sz="2000" smtClean="0"/>
              <a:t>In-class and/or homework exercises</a:t>
            </a:r>
          </a:p>
          <a:p>
            <a:pPr lvl="2">
              <a:lnSpc>
                <a:spcPct val="90000"/>
              </a:lnSpc>
            </a:pPr>
            <a:r>
              <a:rPr lang="en-US" sz="2000" smtClean="0"/>
              <a:t>Records all interactions (= log data) </a:t>
            </a:r>
          </a:p>
          <a:p>
            <a:pPr>
              <a:lnSpc>
                <a:spcPct val="90000"/>
              </a:lnSpc>
            </a:pPr>
            <a:r>
              <a:rPr lang="en-US" sz="2800" smtClean="0"/>
              <a:t>Design</a:t>
            </a:r>
          </a:p>
          <a:p>
            <a:pPr lvl="1">
              <a:lnSpc>
                <a:spcPct val="90000"/>
              </a:lnSpc>
            </a:pPr>
            <a:r>
              <a:rPr lang="en-US" sz="2400" smtClean="0"/>
              <a:t>Manipulation</a:t>
            </a:r>
          </a:p>
          <a:p>
            <a:pPr lvl="2">
              <a:lnSpc>
                <a:spcPct val="90000"/>
              </a:lnSpc>
            </a:pPr>
            <a:r>
              <a:rPr lang="en-US" sz="2000" smtClean="0"/>
              <a:t>Software’s instruction differs slightly over a long period, or</a:t>
            </a:r>
          </a:p>
          <a:p>
            <a:pPr lvl="2">
              <a:lnSpc>
                <a:spcPct val="90000"/>
              </a:lnSpc>
            </a:pPr>
            <a:r>
              <a:rPr lang="en-US" sz="2000" smtClean="0"/>
              <a:t>More dramatic difference during one or two lessons</a:t>
            </a:r>
          </a:p>
          <a:p>
            <a:pPr lvl="1">
              <a:lnSpc>
                <a:spcPct val="90000"/>
              </a:lnSpc>
            </a:pPr>
            <a:r>
              <a:rPr lang="en-US" sz="2400" smtClean="0"/>
              <a:t>Assessment via regular class tests &amp; log data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Outline</a:t>
            </a:r>
          </a:p>
        </p:txBody>
      </p:sp>
      <p:sp>
        <p:nvSpPr>
          <p:cNvPr id="15363" name="Rectangle 3"/>
          <p:cNvSpPr>
            <a:spLocks noGrp="1" noChangeArrowheads="1"/>
          </p:cNvSpPr>
          <p:nvPr>
            <p:ph type="body" idx="1"/>
          </p:nvPr>
        </p:nvSpPr>
        <p:spPr>
          <a:xfrm>
            <a:off x="381000" y="1676400"/>
            <a:ext cx="8763000" cy="4114800"/>
          </a:xfrm>
        </p:spPr>
        <p:txBody>
          <a:bodyPr/>
          <a:lstStyle/>
          <a:p>
            <a:r>
              <a:rPr lang="en-US" smtClean="0"/>
              <a:t>In vivo experimentation: Motivation &amp; definition</a:t>
            </a:r>
          </a:p>
          <a:p>
            <a:r>
              <a:rPr lang="en-US" b="1" smtClean="0"/>
              <a:t>3 examples</a:t>
            </a:r>
          </a:p>
          <a:p>
            <a:pPr lvl="1"/>
            <a:r>
              <a:rPr lang="en-US" smtClean="0"/>
              <a:t>Reflection on the 3 examples</a:t>
            </a:r>
          </a:p>
          <a:p>
            <a:r>
              <a:rPr lang="en-US" smtClean="0"/>
              <a:t>Distinguishing in vivo from other experiments</a:t>
            </a:r>
          </a:p>
          <a:p>
            <a:r>
              <a:rPr lang="en-US" smtClean="0"/>
              <a:t>Quiz  &amp; discussion</a:t>
            </a:r>
          </a:p>
          <a:p>
            <a:r>
              <a:rPr lang="en-US" smtClean="0"/>
              <a:t>IV track activities for rest of the week</a:t>
            </a:r>
          </a:p>
          <a:p>
            <a:endParaRPr lang="en-US" smtClean="0"/>
          </a:p>
        </p:txBody>
      </p:sp>
      <p:sp>
        <p:nvSpPr>
          <p:cNvPr id="15364" name="AutoShape 4"/>
          <p:cNvSpPr>
            <a:spLocks noChangeArrowheads="1"/>
          </p:cNvSpPr>
          <p:nvPr/>
        </p:nvSpPr>
        <p:spPr bwMode="auto">
          <a:xfrm>
            <a:off x="6308725" y="2332038"/>
            <a:ext cx="1646238" cy="731837"/>
          </a:xfrm>
          <a:prstGeom prst="wedgeRoundRectCallout">
            <a:avLst>
              <a:gd name="adj1" fmla="val -261477"/>
              <a:gd name="adj2" fmla="val -11389"/>
              <a:gd name="adj3" fmla="val 16667"/>
            </a:avLst>
          </a:prstGeom>
          <a:solidFill>
            <a:srgbClr val="FBFB37"/>
          </a:solidFill>
          <a:ln w="12700">
            <a:solidFill>
              <a:schemeClr val="tx1"/>
            </a:solidFill>
            <a:miter lim="800000"/>
            <a:headEnd type="none" w="sm" len="sm"/>
            <a:tailEnd type="none" w="sm" len="sm"/>
          </a:ln>
        </p:spPr>
        <p:txBody>
          <a:bodyPr/>
          <a:lstStyle/>
          <a:p>
            <a:pPr algn="ctr"/>
            <a:r>
              <a:rPr lang="en-US" sz="3200" b="0" u="none"/>
              <a:t>Next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9|16.4"/>
</p:tagLst>
</file>

<file path=ppt/tags/tag2.xml><?xml version="1.0" encoding="utf-8"?>
<p:tagLst xmlns:a="http://schemas.openxmlformats.org/drawingml/2006/main" xmlns:r="http://schemas.openxmlformats.org/officeDocument/2006/relationships" xmlns:p="http://schemas.openxmlformats.org/presentationml/2006/main">
  <p:tag name="TIMING" val="|23.7|2.4|4.5|3.1|32.4"/>
</p:tagLst>
</file>

<file path=ppt/tags/tag3.xml><?xml version="1.0" encoding="utf-8"?>
<p:tagLst xmlns:a="http://schemas.openxmlformats.org/drawingml/2006/main" xmlns:r="http://schemas.openxmlformats.org/officeDocument/2006/relationships" xmlns:p="http://schemas.openxmlformats.org/presentationml/2006/main">
  <p:tag name="TIMING" val="|35.2"/>
</p:tagLst>
</file>

<file path=ppt/tags/tag4.xml><?xml version="1.0" encoding="utf-8"?>
<p:tagLst xmlns:a="http://schemas.openxmlformats.org/drawingml/2006/main" xmlns:r="http://schemas.openxmlformats.org/officeDocument/2006/relationships" xmlns:p="http://schemas.openxmlformats.org/presentationml/2006/main">
  <p:tag name="TIMING" val="|0.7|6.4|5.5"/>
</p:tagLst>
</file>

<file path=ppt/tags/tag5.xml><?xml version="1.0" encoding="utf-8"?>
<p:tagLst xmlns:a="http://schemas.openxmlformats.org/drawingml/2006/main" xmlns:r="http://schemas.openxmlformats.org/officeDocument/2006/relationships" xmlns:p="http://schemas.openxmlformats.org/presentationml/2006/main">
  <p:tag name="TIMING" val="|24.8"/>
</p:tagLst>
</file>

<file path=ppt/theme/theme1.xml><?xml version="1.0" encoding="utf-8"?>
<a:theme xmlns:a="http://schemas.openxmlformats.org/drawingml/2006/main" name="circle">
  <a:themeElements>
    <a:clrScheme name="">
      <a:dk1>
        <a:srgbClr val="000000"/>
      </a:dk1>
      <a:lt1>
        <a:srgbClr val="FFFFFF"/>
      </a:lt1>
      <a:dk2>
        <a:srgbClr val="3333FF"/>
      </a:dk2>
      <a:lt2>
        <a:srgbClr val="000099"/>
      </a:lt2>
      <a:accent1>
        <a:srgbClr val="FF6633"/>
      </a:accent1>
      <a:accent2>
        <a:srgbClr val="FF00FF"/>
      </a:accent2>
      <a:accent3>
        <a:srgbClr val="FFFFFF"/>
      </a:accent3>
      <a:accent4>
        <a:srgbClr val="000000"/>
      </a:accent4>
      <a:accent5>
        <a:srgbClr val="FFB8AD"/>
      </a:accent5>
      <a:accent6>
        <a:srgbClr val="E700E7"/>
      </a:accent6>
      <a:hlink>
        <a:srgbClr val="FF0000"/>
      </a:hlink>
      <a:folHlink>
        <a:srgbClr val="808080"/>
      </a:folHlink>
    </a:clrScheme>
    <a:fontScheme name="circ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circle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circle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circle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circle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Designs\circle.pot</Template>
  <TotalTime>10856</TotalTime>
  <Words>2052</Words>
  <Application>Microsoft Office PowerPoint</Application>
  <PresentationFormat>On-screen Show (4:3)</PresentationFormat>
  <Paragraphs>424</Paragraphs>
  <Slides>46</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Times New Roman</vt:lpstr>
      <vt:lpstr>Arial</vt:lpstr>
      <vt:lpstr>Monotype Sorts</vt:lpstr>
      <vt:lpstr>Wingdings</vt:lpstr>
      <vt:lpstr>宋体</vt:lpstr>
      <vt:lpstr>ＭＳ Ｐゴシック</vt:lpstr>
      <vt:lpstr>circle</vt:lpstr>
      <vt:lpstr>Microsoft Word Document</vt:lpstr>
      <vt:lpstr>Slide 1</vt:lpstr>
      <vt:lpstr>Outline</vt:lpstr>
      <vt:lpstr>What is the problem?</vt:lpstr>
      <vt:lpstr>Two most popular experimental methods</vt:lpstr>
      <vt:lpstr>Lab experiments</vt:lpstr>
      <vt:lpstr>Classroom experiments</vt:lpstr>
      <vt:lpstr>In vivo experimentation </vt:lpstr>
      <vt:lpstr>In vivo experimentation</vt:lpstr>
      <vt:lpstr>Outline</vt:lpstr>
      <vt:lpstr>1st example: Wang, Lui &amp; Perfetti’s Chinese tone learning experiment</vt:lpstr>
      <vt:lpstr>Chinese tones</vt:lpstr>
      <vt:lpstr>Design</vt:lpstr>
      <vt:lpstr>Preliminary results</vt:lpstr>
      <vt:lpstr>Why is this an in vivo experiment?</vt:lpstr>
      <vt:lpstr>2nd example: Bob Hausmann’s first experiment </vt:lpstr>
      <vt:lpstr>Slide 16</vt:lpstr>
      <vt:lpstr>Terminology</vt:lpstr>
      <vt:lpstr>4 conditions</vt:lpstr>
      <vt:lpstr>Predictions</vt:lpstr>
      <vt:lpstr>Procedure:  Each problem serves as a pre-, mid- or post-test</vt:lpstr>
      <vt:lpstr>In the Physics LearnLab:  Spring semester 2006 at the USNA</vt:lpstr>
      <vt:lpstr>Dependent measures</vt:lpstr>
      <vt:lpstr>One measure: Help requests</vt:lpstr>
      <vt:lpstr>3rd example:  Butcher, Aleven et al. geometry study</vt:lpstr>
      <vt:lpstr>Table Condition splits attention</vt:lpstr>
      <vt:lpstr>Diagram Condition keeps attention in diagram</vt:lpstr>
      <vt:lpstr>Preliminary Results: Transfer</vt:lpstr>
      <vt:lpstr>Outline</vt:lpstr>
      <vt:lpstr>Methodological variation: Duration of training</vt:lpstr>
      <vt:lpstr>Methodological variation: Condition assignment</vt:lpstr>
      <vt:lpstr>Relationship of experimenter’s software to course’s tutoring system</vt:lpstr>
      <vt:lpstr>Outline</vt:lpstr>
      <vt:lpstr>How does in vivo experimentation differ from course development?</vt:lpstr>
      <vt:lpstr>How does in vivo experimentation differ from lab experimentation?</vt:lpstr>
      <vt:lpstr>How does in vivo differ from other classroom experimentation?</vt:lpstr>
      <vt:lpstr>An example of a large-grained classroom experiment: PUMP/PAT</vt:lpstr>
      <vt:lpstr>A 2nd example of large grained classroom experiments: CECILE</vt:lpstr>
      <vt:lpstr>A 3rd example of large grained classroom experiments: Jasper</vt:lpstr>
      <vt:lpstr>Outline</vt:lpstr>
      <vt:lpstr>How would you classify this classroom experiment?</vt:lpstr>
      <vt:lpstr>How would you classify this classroom experiment?</vt:lpstr>
      <vt:lpstr>How would you classify this experiment? (Lui, Perfetti, Mitchell et al.)</vt:lpstr>
      <vt:lpstr>Should this experiment be redone in vivo?  (Min Chi &amp; VanLehn)</vt:lpstr>
      <vt:lpstr>Outline</vt:lpstr>
      <vt:lpstr>Your job:  Simultaneously design 3 elements of an in vivo experiment</vt:lpstr>
      <vt:lpstr>Schedule</vt:lpstr>
    </vt:vector>
  </TitlesOfParts>
  <Company>LRDC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Alexandra V. Vincent</dc:creator>
  <cp:lastModifiedBy>jobodnar</cp:lastModifiedBy>
  <cp:revision>751</cp:revision>
  <cp:lastPrinted>2000-01-12T19:45:31Z</cp:lastPrinted>
  <dcterms:created xsi:type="dcterms:W3CDTF">2000-01-12T19:31:40Z</dcterms:created>
  <dcterms:modified xsi:type="dcterms:W3CDTF">2009-07-13T15:33:03Z</dcterms:modified>
</cp:coreProperties>
</file>